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  <p:sldMasterId id="2147483888" r:id="rId2"/>
  </p:sldMasterIdLst>
  <p:notesMasterIdLst>
    <p:notesMasterId r:id="rId20"/>
  </p:notesMasterIdLst>
  <p:sldIdLst>
    <p:sldId id="258" r:id="rId3"/>
    <p:sldId id="261" r:id="rId4"/>
    <p:sldId id="260" r:id="rId5"/>
    <p:sldId id="259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5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43" autoAdjust="0"/>
    <p:restoredTop sz="94660"/>
  </p:normalViewPr>
  <p:slideViewPr>
    <p:cSldViewPr>
      <p:cViewPr varScale="1">
        <p:scale>
          <a:sx n="66" d="100"/>
          <a:sy n="66" d="100"/>
        </p:scale>
        <p:origin x="-4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47A5B-E5FA-485B-A609-8149E60F42F9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91CEC-E702-43A6-B061-6EC1F03F69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9330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0636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7696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2607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35070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7814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413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38961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454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47143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38227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391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279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" Target="slide6.xml"/><Relationship Id="rId7" Type="http://schemas.openxmlformats.org/officeDocument/2006/relationships/slide" Target="slide1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12.xml"/><Relationship Id="rId5" Type="http://schemas.openxmlformats.org/officeDocument/2006/relationships/slide" Target="slide10.xml"/><Relationship Id="rId4" Type="http://schemas.openxmlformats.org/officeDocument/2006/relationships/slide" Target="slide8.xml"/><Relationship Id="rId9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060848"/>
            <a:ext cx="8424936" cy="215265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182880" indent="0">
              <a:buNone/>
            </a:pPr>
            <a:r>
              <a:rPr lang="uk-UA" sz="5400" b="1" spc="0" dirty="0" smtClean="0">
                <a:ln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Шкала електромагнітних </a:t>
            </a:r>
            <a:br>
              <a:rPr lang="uk-UA" sz="5400" b="1" spc="0" dirty="0" smtClean="0">
                <a:ln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uk-UA" sz="5400" b="1" spc="0" dirty="0" smtClean="0">
                <a:ln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хвиль</a:t>
            </a:r>
            <a:endParaRPr lang="ru-RU" sz="5400" b="1" spc="0" dirty="0">
              <a:ln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99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dirty="0" smtClean="0"/>
              <a:t/>
            </a:r>
            <a:br>
              <a:rPr lang="uk-UA" sz="4400" dirty="0" smtClean="0"/>
            </a:br>
            <a:r>
              <a:rPr lang="uk-U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Ультрафіолетове </a:t>
            </a:r>
            <a:r>
              <a:rPr lang="uk-UA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світло</a:t>
            </a:r>
            <a:r>
              <a:rPr lang="ru-RU" sz="4400" dirty="0"/>
              <a:t/>
            </a:r>
            <a:br>
              <a:rPr lang="ru-RU" sz="44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189112"/>
          </a:xfrm>
        </p:spPr>
        <p:txBody>
          <a:bodyPr/>
          <a:lstStyle/>
          <a:p>
            <a:pPr marL="82296" indent="0">
              <a:spcBef>
                <a:spcPts val="0"/>
              </a:spcBef>
              <a:buNone/>
            </a:pPr>
            <a:r>
              <a:rPr lang="ru-RU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Ультрафіолетове</a:t>
            </a:r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випромінювання</a:t>
            </a:r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ru-RU" sz="2000" dirty="0" err="1" smtClean="0"/>
              <a:t>невидиме</a:t>
            </a:r>
            <a:r>
              <a:rPr lang="ru-RU" sz="2000" dirty="0" smtClean="0"/>
              <a:t> </a:t>
            </a:r>
            <a:r>
              <a:rPr lang="ru-RU" sz="2000" dirty="0"/>
              <a:t>оком </a:t>
            </a:r>
            <a:r>
              <a:rPr lang="ru-RU" sz="2000" dirty="0" err="1"/>
              <a:t>людини</a:t>
            </a:r>
            <a:r>
              <a:rPr lang="ru-RU" sz="2000" dirty="0"/>
              <a:t> </a:t>
            </a:r>
            <a:r>
              <a:rPr lang="ru-RU" sz="2000" dirty="0" err="1"/>
              <a:t>електромагнітне</a:t>
            </a:r>
            <a:r>
              <a:rPr lang="ru-RU" sz="2000" dirty="0"/>
              <a:t> </a:t>
            </a:r>
            <a:r>
              <a:rPr lang="ru-RU" sz="2000" dirty="0" err="1"/>
              <a:t>випромінювання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займає</a:t>
            </a:r>
            <a:r>
              <a:rPr lang="ru-RU" sz="2000" dirty="0"/>
              <a:t> </a:t>
            </a:r>
            <a:r>
              <a:rPr lang="ru-RU" sz="2000" dirty="0" err="1" smtClean="0"/>
              <a:t>спектральну</a:t>
            </a:r>
            <a:r>
              <a:rPr lang="ru-RU" sz="2000" dirty="0" smtClean="0"/>
              <a:t> область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видимим</a:t>
            </a:r>
            <a:r>
              <a:rPr lang="ru-RU" sz="2000" dirty="0"/>
              <a:t> і </a:t>
            </a:r>
            <a:r>
              <a:rPr lang="ru-RU" sz="2000" dirty="0" err="1"/>
              <a:t>рентгенівським</a:t>
            </a:r>
            <a:r>
              <a:rPr lang="ru-RU" sz="2000" dirty="0"/>
              <a:t> </a:t>
            </a:r>
            <a:r>
              <a:rPr lang="ru-RU" sz="2000" dirty="0" err="1" smtClean="0"/>
              <a:t>випромінюваннями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8316416" y="6309320"/>
            <a:ext cx="720080" cy="360040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Прямоугольник 4"/>
              <p:cNvSpPr/>
              <p:nvPr/>
            </p:nvSpPr>
            <p:spPr>
              <a:xfrm>
                <a:off x="1331640" y="2779544"/>
                <a:ext cx="4572000" cy="106182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uk-UA" b="1" dirty="0" smtClean="0"/>
                  <a:t>Довжина       </a:t>
                </a:r>
                <a:r>
                  <a:rPr lang="uk-UA" dirty="0"/>
                  <a:t>4·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>
                            <a:latin typeface="Cambria Math"/>
                          </a:rPr>
                          <m:t>−</m:t>
                        </m:r>
                        <m:r>
                          <a:rPr lang="uk-UA">
                            <a:latin typeface="Cambria Math"/>
                          </a:rPr>
                          <m:t>7</m:t>
                        </m:r>
                      </m:sup>
                    </m:sSup>
                    <m:r>
                      <a:rPr lang="uk-UA">
                        <a:latin typeface="Cambria Math"/>
                      </a:rPr>
                      <m:t> </m:t>
                    </m:r>
                  </m:oMath>
                </a14:m>
                <a:r>
                  <a:rPr lang="ru-RU" dirty="0"/>
                  <a:t>- 5·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>
                            <a:latin typeface="Cambria Math"/>
                          </a:rPr>
                          <m:t>−</m:t>
                        </m:r>
                        <m:r>
                          <a:rPr lang="uk-UA">
                            <a:latin typeface="Cambria Math"/>
                          </a:rPr>
                          <m:t>9</m:t>
                        </m:r>
                      </m:sup>
                    </m:sSup>
                  </m:oMath>
                </a14:m>
                <a:r>
                  <a:rPr lang="ru-RU" dirty="0"/>
                  <a:t>м</a:t>
                </a:r>
              </a:p>
              <a:p>
                <a:r>
                  <a:rPr lang="uk-UA" b="1" dirty="0" smtClean="0"/>
                  <a:t>Частота           </a:t>
                </a:r>
                <a:r>
                  <a:rPr lang="uk-UA" dirty="0" smtClean="0"/>
                  <a:t>3</a:t>
                </a:r>
                <a:r>
                  <a:rPr lang="uk-UA" dirty="0"/>
                  <a:t>·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>
                            <a:latin typeface="Cambria Math"/>
                          </a:rPr>
                          <m:t>14</m:t>
                        </m:r>
                      </m:sup>
                    </m:sSup>
                  </m:oMath>
                </a14:m>
                <a:r>
                  <a:rPr lang="uk-UA" dirty="0"/>
                  <a:t> - 7·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>
                            <a:latin typeface="Cambria Math"/>
                          </a:rPr>
                          <m:t>17</m:t>
                        </m:r>
                      </m:sup>
                    </m:sSup>
                  </m:oMath>
                </a14:m>
                <a:r>
                  <a:rPr lang="uk-UA" b="1" dirty="0"/>
                  <a:t/>
                </a:r>
                <a:r>
                  <a:rPr lang="uk-UA" dirty="0" smtClean="0"/>
                  <a:t>Гц </a:t>
                </a:r>
                <a:r>
                  <a:rPr lang="uk-UA" b="1" dirty="0" smtClean="0"/>
                  <a:t/>
                </a:r>
                <a:endParaRPr lang="uk-UA" b="1" dirty="0"/>
              </a:p>
              <a:p>
                <a:r>
                  <a:rPr lang="uk-UA" b="1" dirty="0" smtClean="0"/>
                  <a:t/>
                </a:r>
                <a:endParaRPr lang="ru-RU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779544"/>
                <a:ext cx="4572000" cy="1061829"/>
              </a:xfrm>
              <a:prstGeom prst="rect">
                <a:avLst/>
              </a:prstGeom>
              <a:blipFill rotWithShape="1">
                <a:blip r:embed="rId3"/>
                <a:stretch>
                  <a:fillRect l="-10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924944"/>
            <a:ext cx="38100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75656" y="4115569"/>
            <a:ext cx="28083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Властивості ультрафіолетового випромінювання досліджував </a:t>
            </a: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Вільгельм Ріттер у 1801р.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009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9356" y="44624"/>
            <a:ext cx="7937140" cy="2030177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uk-UA" sz="1800" dirty="0" smtClean="0"/>
              <a:t>Джерелами випромінювання ультрафіолетового світла є туманності та лазери, </a:t>
            </a:r>
            <a:r>
              <a:rPr lang="uk-UA" sz="1800" dirty="0"/>
              <a:t>газорозрядні лампи. Природні джерела ультрафіолетового випромінювання — Сонце, зірки, туманності й ін. космічні об'єкти. Проте лише довгохвильова частина цього випромінювання (</a:t>
            </a:r>
            <a:r>
              <a:rPr lang="en-US" sz="1800" dirty="0"/>
              <a:t>I &gt; 290 </a:t>
            </a:r>
            <a:r>
              <a:rPr lang="uk-UA" sz="1800" dirty="0" err="1"/>
              <a:t>нм</a:t>
            </a:r>
            <a:r>
              <a:rPr lang="uk-UA" sz="1800" dirty="0"/>
              <a:t>) досягає земної поверхні. </a:t>
            </a:r>
            <a:endParaRPr lang="uk-UA" sz="1800" dirty="0" smtClean="0"/>
          </a:p>
          <a:p>
            <a:pPr marL="82296" indent="0">
              <a:buNone/>
            </a:pPr>
            <a:r>
              <a:rPr lang="uk-UA" sz="1800" dirty="0" smtClean="0"/>
              <a:t>А приймачами бувають оптичні прилади та  фотоелементи. </a:t>
            </a:r>
            <a:endParaRPr lang="ru-RU" sz="18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8316416" y="6309320"/>
            <a:ext cx="720080" cy="360040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2074801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спектрів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, </a:t>
            </a:r>
            <a:r>
              <a:rPr lang="ru-RU" dirty="0" err="1"/>
              <a:t>поглинання</a:t>
            </a:r>
            <a:r>
              <a:rPr lang="ru-RU" dirty="0"/>
              <a:t> і </a:t>
            </a:r>
            <a:r>
              <a:rPr lang="ru-RU" dirty="0" err="1"/>
              <a:t>відбиття</a:t>
            </a:r>
            <a:r>
              <a:rPr lang="ru-RU" dirty="0"/>
              <a:t> в УФ-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визначати</a:t>
            </a:r>
            <a:r>
              <a:rPr lang="ru-RU" dirty="0"/>
              <a:t> </a:t>
            </a:r>
            <a:r>
              <a:rPr lang="ru-RU" dirty="0" err="1"/>
              <a:t>електронну</a:t>
            </a:r>
            <a:r>
              <a:rPr lang="ru-RU" dirty="0"/>
              <a:t> структуру </a:t>
            </a:r>
            <a:r>
              <a:rPr lang="ru-RU" dirty="0" err="1"/>
              <a:t>атомів</a:t>
            </a:r>
            <a:r>
              <a:rPr lang="ru-RU" dirty="0"/>
              <a:t>, </a:t>
            </a:r>
            <a:r>
              <a:rPr lang="ru-RU" dirty="0" err="1"/>
              <a:t>іонів</a:t>
            </a:r>
            <a:r>
              <a:rPr lang="ru-RU" dirty="0"/>
              <a:t>, молекул,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твердих</a:t>
            </a:r>
            <a:r>
              <a:rPr lang="ru-RU" dirty="0"/>
              <a:t> </a:t>
            </a:r>
            <a:r>
              <a:rPr lang="ru-RU" dirty="0" err="1"/>
              <a:t>тіл</a:t>
            </a:r>
            <a:r>
              <a:rPr lang="ru-RU" dirty="0"/>
              <a:t>. УФ-</a:t>
            </a:r>
            <a:r>
              <a:rPr lang="ru-RU" dirty="0" err="1"/>
              <a:t>спектри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, </a:t>
            </a:r>
            <a:r>
              <a:rPr lang="ru-RU" dirty="0" err="1"/>
              <a:t>зірок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несуть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в </a:t>
            </a:r>
            <a:r>
              <a:rPr lang="ru-RU" dirty="0" err="1"/>
              <a:t>гарячих</a:t>
            </a:r>
            <a:r>
              <a:rPr lang="ru-RU" dirty="0"/>
              <a:t> областях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космічних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. На </a:t>
            </a:r>
            <a:r>
              <a:rPr lang="ru-RU" dirty="0" err="1"/>
              <a:t>фотоефекті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викликається</a:t>
            </a:r>
            <a:r>
              <a:rPr lang="ru-RU" dirty="0"/>
              <a:t> УФ-</a:t>
            </a:r>
            <a:r>
              <a:rPr lang="ru-RU" dirty="0" err="1"/>
              <a:t>випромінюванням</a:t>
            </a:r>
            <a:r>
              <a:rPr lang="ru-RU" dirty="0"/>
              <a:t>, заснована </a:t>
            </a:r>
            <a:r>
              <a:rPr lang="ru-RU" dirty="0" err="1"/>
              <a:t>фотоелектронна</a:t>
            </a:r>
            <a:r>
              <a:rPr lang="ru-RU" dirty="0"/>
              <a:t> </a:t>
            </a:r>
            <a:r>
              <a:rPr lang="ru-RU" dirty="0" err="1"/>
              <a:t>спектроскопія</a:t>
            </a:r>
            <a:r>
              <a:rPr lang="ru-RU" dirty="0"/>
              <a:t>. УФ-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порушувати</a:t>
            </a:r>
            <a:r>
              <a:rPr lang="ru-RU" dirty="0"/>
              <a:t>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 в молекулах,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відбуватися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(</a:t>
            </a:r>
            <a:r>
              <a:rPr lang="ru-RU" dirty="0" err="1"/>
              <a:t>окислення</a:t>
            </a:r>
            <a:r>
              <a:rPr lang="ru-RU" dirty="0"/>
              <a:t>, </a:t>
            </a:r>
            <a:r>
              <a:rPr lang="ru-RU" dirty="0" err="1"/>
              <a:t>відновлення</a:t>
            </a:r>
            <a:r>
              <a:rPr lang="ru-RU" dirty="0"/>
              <a:t>, </a:t>
            </a:r>
            <a:r>
              <a:rPr lang="ru-RU" dirty="0" err="1"/>
              <a:t>розклад</a:t>
            </a:r>
            <a:r>
              <a:rPr lang="ru-RU" dirty="0"/>
              <a:t>, </a:t>
            </a:r>
            <a:r>
              <a:rPr lang="ru-RU" dirty="0" err="1"/>
              <a:t>полімеризація</a:t>
            </a:r>
            <a:r>
              <a:rPr lang="ru-RU" dirty="0"/>
              <a:t>). </a:t>
            </a:r>
            <a:r>
              <a:rPr lang="ru-RU" dirty="0" err="1" smtClean="0"/>
              <a:t>Ультрафіолетове</a:t>
            </a:r>
            <a:r>
              <a:rPr lang="ru-RU" dirty="0" smtClean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в </a:t>
            </a:r>
            <a:r>
              <a:rPr lang="ru-RU" dirty="0" err="1"/>
              <a:t>криміналістиці</a:t>
            </a:r>
            <a:r>
              <a:rPr lang="ru-RU" dirty="0"/>
              <a:t> для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ідентичності</a:t>
            </a:r>
            <a:r>
              <a:rPr lang="ru-RU" dirty="0"/>
              <a:t> </a:t>
            </a:r>
            <a:r>
              <a:rPr lang="ru-RU" dirty="0" err="1"/>
              <a:t>фарбників</a:t>
            </a:r>
            <a:r>
              <a:rPr lang="ru-RU" dirty="0"/>
              <a:t>, </a:t>
            </a:r>
            <a:r>
              <a:rPr lang="ru-RU" dirty="0" err="1"/>
              <a:t>автентичності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В </a:t>
            </a:r>
            <a:r>
              <a:rPr lang="ru-RU" dirty="0" err="1"/>
              <a:t>мистецтвознавстві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на картинах не </a:t>
            </a:r>
            <a:r>
              <a:rPr lang="ru-RU" dirty="0" err="1"/>
              <a:t>видимі</a:t>
            </a:r>
            <a:r>
              <a:rPr lang="ru-RU" dirty="0"/>
              <a:t> оком </a:t>
            </a:r>
            <a:r>
              <a:rPr lang="ru-RU" dirty="0" err="1"/>
              <a:t>сліди</a:t>
            </a:r>
            <a:r>
              <a:rPr lang="ru-RU" dirty="0"/>
              <a:t> </a:t>
            </a:r>
            <a:r>
              <a:rPr lang="ru-RU" dirty="0" err="1"/>
              <a:t>реставрацій</a:t>
            </a:r>
            <a:r>
              <a:rPr lang="ru-RU" dirty="0"/>
              <a:t> .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до </a:t>
            </a:r>
            <a:r>
              <a:rPr lang="ru-RU" dirty="0" err="1"/>
              <a:t>вибіркового</a:t>
            </a:r>
            <a:r>
              <a:rPr lang="ru-RU" dirty="0"/>
              <a:t> </a:t>
            </a:r>
            <a:r>
              <a:rPr lang="ru-RU" dirty="0" err="1"/>
              <a:t>поглинання</a:t>
            </a:r>
            <a:r>
              <a:rPr lang="ru-RU" dirty="0"/>
              <a:t> </a:t>
            </a:r>
            <a:r>
              <a:rPr lang="ru-RU" dirty="0" err="1"/>
              <a:t>ультрафіолетового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виявлення</a:t>
            </a:r>
            <a:r>
              <a:rPr lang="ru-RU" dirty="0"/>
              <a:t> в </a:t>
            </a:r>
            <a:r>
              <a:rPr lang="ru-RU" dirty="0" err="1"/>
              <a:t>атмосфері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домішок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в </a:t>
            </a:r>
            <a:r>
              <a:rPr lang="ru-RU" dirty="0" err="1"/>
              <a:t>ультрафіолетовій</a:t>
            </a:r>
            <a:r>
              <a:rPr lang="ru-RU" dirty="0"/>
              <a:t> </a:t>
            </a:r>
            <a:r>
              <a:rPr lang="ru-RU" dirty="0" err="1"/>
              <a:t>мікроскопії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5978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uk-U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Рентгенівські </a:t>
            </a:r>
            <a:r>
              <a:rPr lang="uk-UA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хвилі</a:t>
            </a:r>
            <a:r>
              <a:rPr lang="ru-RU" sz="4400" dirty="0"/>
              <a:t/>
            </a:r>
            <a:br>
              <a:rPr lang="ru-RU" sz="44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11710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vi-VN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Рентге́нівське випромі́нювання, пулюївське випромінювання або </a:t>
            </a:r>
            <a:r>
              <a:rPr lang="vi-VN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Х-промені</a:t>
            </a:r>
            <a:r>
              <a:rPr lang="uk-UA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smtClean="0"/>
              <a:t>— </a:t>
            </a:r>
            <a:r>
              <a:rPr lang="vi-VN" sz="2000" dirty="0"/>
              <a:t>короткохвильове електромагнітне </a:t>
            </a:r>
            <a:r>
              <a:rPr lang="vi-VN" sz="2000" dirty="0" smtClean="0"/>
              <a:t>випромінювання</a:t>
            </a:r>
            <a:r>
              <a:rPr lang="uk-UA" sz="2000" dirty="0" smtClean="0"/>
              <a:t>.</a:t>
            </a:r>
            <a:endParaRPr lang="ru-RU" sz="20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8316416" y="6309320"/>
            <a:ext cx="720080" cy="360040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84746" y="2779544"/>
            <a:ext cx="1739582" cy="36751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Прямоугольник 5"/>
              <p:cNvSpPr/>
              <p:nvPr/>
            </p:nvSpPr>
            <p:spPr>
              <a:xfrm>
                <a:off x="1331640" y="2779544"/>
                <a:ext cx="4572000" cy="106182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uk-UA" b="1" dirty="0" smtClean="0"/>
                  <a:t>Довжина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>
                            <a:latin typeface="Cambria Math"/>
                          </a:rPr>
                          <m:t>−</m:t>
                        </m:r>
                        <m:r>
                          <a:rPr lang="uk-UA">
                            <a:latin typeface="Cambria Math"/>
                          </a:rPr>
                          <m:t>8</m:t>
                        </m:r>
                      </m:sup>
                    </m:sSup>
                  </m:oMath>
                </a14:m>
                <a:r>
                  <a:rPr lang="ru-RU" dirty="0"/>
                  <a:t>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>
                            <a:latin typeface="Cambria Math"/>
                          </a:rPr>
                          <m:t>−</m:t>
                        </m:r>
                        <m:r>
                          <a:rPr lang="uk-UA">
                            <a:latin typeface="Cambria Math"/>
                          </a:rPr>
                          <m:t>11</m:t>
                        </m:r>
                      </m:sup>
                    </m:sSup>
                  </m:oMath>
                </a14:m>
                <a:r>
                  <a:rPr lang="ru-RU" dirty="0"/>
                  <a:t/>
                </a:r>
                <a:r>
                  <a:rPr lang="ru-RU" dirty="0" smtClean="0"/>
                  <a:t>м</a:t>
                </a:r>
                <a:endParaRPr lang="ru-RU" dirty="0"/>
              </a:p>
              <a:p>
                <a:r>
                  <a:rPr lang="uk-UA" b="1" dirty="0" smtClean="0"/>
                  <a:t>Частота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>
                            <a:latin typeface="Cambria Math"/>
                          </a:rPr>
                          <m:t>17</m:t>
                        </m:r>
                      </m:sup>
                    </m:sSup>
                  </m:oMath>
                </a14:m>
                <a:r>
                  <a:rPr lang="ru-RU" dirty="0"/>
                  <a:t>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>
                            <a:latin typeface="Cambria Math"/>
                          </a:rPr>
                          <m:t>20</m:t>
                        </m:r>
                      </m:sup>
                    </m:sSup>
                  </m:oMath>
                </a14:m>
                <a:r>
                  <a:rPr lang="uk-UA" b="1" dirty="0" smtClean="0"/>
                  <a:t/>
                </a:r>
                <a:r>
                  <a:rPr lang="uk-UA" dirty="0" smtClean="0"/>
                  <a:t>Гц</a:t>
                </a:r>
                <a:endParaRPr lang="uk-UA" b="1" dirty="0"/>
              </a:p>
              <a:p>
                <a:r>
                  <a:rPr lang="uk-UA" b="1" dirty="0" smtClean="0"/>
                  <a:t/>
                </a:r>
                <a:endParaRPr lang="ru-RU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779544"/>
                <a:ext cx="4572000" cy="1061829"/>
              </a:xfrm>
              <a:prstGeom prst="rect">
                <a:avLst/>
              </a:prstGeom>
              <a:blipFill rotWithShape="1">
                <a:blip r:embed="rId4"/>
                <a:stretch>
                  <a:fillRect l="-10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463940" y="3987327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Властивості рентгенівського випромінювання досліджував </a:t>
            </a: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український вчений Іван Павлович Пулюй у 1892р., а у 1895р. Вільгельм Конрад Рентген. 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919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3434" y="188640"/>
            <a:ext cx="7498080" cy="331236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000" dirty="0" err="1"/>
              <a:t>Рентгенівське</a:t>
            </a:r>
            <a:r>
              <a:rPr lang="ru-RU" sz="2000" dirty="0"/>
              <a:t> </a:t>
            </a:r>
            <a:r>
              <a:rPr lang="ru-RU" sz="2000" dirty="0" err="1"/>
              <a:t>випромінювання</a:t>
            </a:r>
            <a:r>
              <a:rPr lang="ru-RU" sz="2000" dirty="0"/>
              <a:t> </a:t>
            </a:r>
            <a:r>
              <a:rPr lang="ru-RU" sz="2000" dirty="0" err="1"/>
              <a:t>виникає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різкого</a:t>
            </a:r>
            <a:r>
              <a:rPr lang="ru-RU" sz="2000" dirty="0"/>
              <a:t> </a:t>
            </a:r>
            <a:r>
              <a:rPr lang="ru-RU" sz="2000" dirty="0" err="1"/>
              <a:t>гальмування</a:t>
            </a:r>
            <a:r>
              <a:rPr lang="ru-RU" sz="2000" dirty="0"/>
              <a:t> </a:t>
            </a:r>
            <a:r>
              <a:rPr lang="ru-RU" sz="2000" dirty="0" err="1"/>
              <a:t>руху</a:t>
            </a:r>
            <a:r>
              <a:rPr lang="ru-RU" sz="2000" dirty="0"/>
              <a:t> </a:t>
            </a:r>
            <a:r>
              <a:rPr lang="ru-RU" sz="2000" dirty="0" err="1"/>
              <a:t>швидких</a:t>
            </a:r>
            <a:r>
              <a:rPr lang="ru-RU" sz="2000" dirty="0"/>
              <a:t> </a:t>
            </a:r>
            <a:r>
              <a:rPr lang="ru-RU" sz="2000" dirty="0" err="1"/>
              <a:t>електронів</a:t>
            </a:r>
            <a:r>
              <a:rPr lang="ru-RU" sz="2000" dirty="0"/>
              <a:t> у </a:t>
            </a:r>
            <a:r>
              <a:rPr lang="ru-RU" sz="2000" dirty="0" err="1"/>
              <a:t>речовині</a:t>
            </a:r>
            <a:r>
              <a:rPr lang="ru-RU" sz="2000" dirty="0"/>
              <a:t>, при </a:t>
            </a:r>
            <a:r>
              <a:rPr lang="ru-RU" sz="2000" dirty="0" err="1"/>
              <a:t>енергетичних</a:t>
            </a:r>
            <a:r>
              <a:rPr lang="ru-RU" sz="2000" dirty="0"/>
              <a:t> переходах </a:t>
            </a:r>
            <a:r>
              <a:rPr lang="ru-RU" sz="2000" dirty="0" err="1"/>
              <a:t>внутрішніх</a:t>
            </a:r>
            <a:r>
              <a:rPr lang="ru-RU" sz="2000" dirty="0"/>
              <a:t> </a:t>
            </a:r>
            <a:r>
              <a:rPr lang="ru-RU" sz="2000" dirty="0" err="1"/>
              <a:t>електронів</a:t>
            </a:r>
            <a:r>
              <a:rPr lang="ru-RU" sz="2000" dirty="0"/>
              <a:t> атома. </a:t>
            </a:r>
            <a:r>
              <a:rPr lang="ru-RU" sz="2000" dirty="0" err="1"/>
              <a:t>Воно</a:t>
            </a:r>
            <a:r>
              <a:rPr lang="ru-RU" sz="2000" dirty="0"/>
              <a:t> </a:t>
            </a:r>
            <a:r>
              <a:rPr lang="ru-RU" sz="2000" dirty="0" err="1"/>
              <a:t>використовується</a:t>
            </a:r>
            <a:r>
              <a:rPr lang="ru-RU" sz="2000" dirty="0"/>
              <a:t> у </a:t>
            </a:r>
            <a:r>
              <a:rPr lang="ru-RU" sz="2000" dirty="0" err="1"/>
              <a:t>науці</a:t>
            </a:r>
            <a:r>
              <a:rPr lang="ru-RU" sz="2000" dirty="0"/>
              <a:t>, </a:t>
            </a:r>
            <a:r>
              <a:rPr lang="ru-RU" sz="2000" dirty="0" err="1"/>
              <a:t>техніці</a:t>
            </a:r>
            <a:r>
              <a:rPr lang="ru-RU" sz="2000" dirty="0"/>
              <a:t>, </a:t>
            </a:r>
            <a:r>
              <a:rPr lang="ru-RU" sz="2000" dirty="0" err="1"/>
              <a:t>медицині</a:t>
            </a:r>
            <a:r>
              <a:rPr lang="ru-RU" sz="2000" dirty="0"/>
              <a:t>. </a:t>
            </a:r>
            <a:r>
              <a:rPr lang="ru-RU" sz="2000" dirty="0" err="1"/>
              <a:t>Рентгенівське</a:t>
            </a:r>
            <a:r>
              <a:rPr lang="ru-RU" sz="2000" dirty="0"/>
              <a:t> </a:t>
            </a:r>
            <a:r>
              <a:rPr lang="ru-RU" sz="2000" dirty="0" err="1"/>
              <a:t>випромінювання</a:t>
            </a:r>
            <a:r>
              <a:rPr lang="ru-RU" sz="2000" dirty="0"/>
              <a:t> </a:t>
            </a:r>
            <a:r>
              <a:rPr lang="ru-RU" sz="2000" dirty="0" err="1"/>
              <a:t>змінює</a:t>
            </a:r>
            <a:r>
              <a:rPr lang="ru-RU" sz="2000" dirty="0"/>
              <a:t> </a:t>
            </a:r>
            <a:r>
              <a:rPr lang="ru-RU" sz="2000" dirty="0" err="1"/>
              <a:t>деякі</a:t>
            </a:r>
            <a:r>
              <a:rPr lang="ru-RU" sz="2000" dirty="0"/>
              <a:t> характеристики </a:t>
            </a:r>
            <a:r>
              <a:rPr lang="ru-RU" sz="2000" dirty="0" err="1"/>
              <a:t>гірських</a:t>
            </a:r>
            <a:r>
              <a:rPr lang="ru-RU" sz="2000" dirty="0"/>
              <a:t> </a:t>
            </a:r>
            <a:r>
              <a:rPr lang="ru-RU" sz="2000" dirty="0" err="1"/>
              <a:t>порід</a:t>
            </a:r>
            <a:r>
              <a:rPr lang="ru-RU" sz="2000" dirty="0"/>
              <a:t>, 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/>
              <a:t>підвищує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електропровідність</a:t>
            </a:r>
            <a:r>
              <a:rPr lang="ru-RU" sz="2000" dirty="0"/>
              <a:t>. </a:t>
            </a:r>
            <a:r>
              <a:rPr lang="ru-RU" sz="2000" dirty="0" err="1"/>
              <a:t>Короткочасне</a:t>
            </a:r>
            <a:r>
              <a:rPr lang="ru-RU" sz="2000" dirty="0"/>
              <a:t> </a:t>
            </a:r>
            <a:r>
              <a:rPr lang="ru-RU" sz="2000" dirty="0" err="1"/>
              <a:t>опромінення</a:t>
            </a:r>
            <a:r>
              <a:rPr lang="ru-RU" sz="2000" dirty="0"/>
              <a:t> </a:t>
            </a:r>
            <a:r>
              <a:rPr lang="ru-RU" sz="2000" dirty="0" err="1"/>
              <a:t>кристалів</a:t>
            </a:r>
            <a:r>
              <a:rPr lang="ru-RU" sz="2000" dirty="0"/>
              <a:t> </a:t>
            </a:r>
            <a:r>
              <a:rPr lang="ru-RU" sz="2000" dirty="0" err="1"/>
              <a:t>кам’яної</a:t>
            </a:r>
            <a:r>
              <a:rPr lang="ru-RU" sz="2000" dirty="0"/>
              <a:t> </a:t>
            </a:r>
            <a:r>
              <a:rPr lang="ru-RU" sz="2000" dirty="0" err="1"/>
              <a:t>солі</a:t>
            </a:r>
            <a:r>
              <a:rPr lang="ru-RU" sz="2000" dirty="0"/>
              <a:t> </a:t>
            </a:r>
            <a:r>
              <a:rPr lang="ru-RU" sz="2000" dirty="0" err="1"/>
              <a:t>знижує</a:t>
            </a:r>
            <a:r>
              <a:rPr lang="ru-RU" sz="2000" dirty="0"/>
              <a:t> </a:t>
            </a:r>
            <a:r>
              <a:rPr lang="ru-RU" sz="2000" dirty="0" err="1"/>
              <a:t>їхнє</a:t>
            </a:r>
            <a:r>
              <a:rPr lang="ru-RU" sz="2000" dirty="0"/>
              <a:t> </a:t>
            </a:r>
            <a:r>
              <a:rPr lang="ru-RU" sz="2000" dirty="0" err="1"/>
              <a:t>внутрішнє</a:t>
            </a:r>
            <a:r>
              <a:rPr lang="ru-RU" sz="2000" dirty="0"/>
              <a:t> </a:t>
            </a:r>
            <a:r>
              <a:rPr lang="ru-RU" sz="2000" dirty="0" err="1"/>
              <a:t>тертя</a:t>
            </a:r>
            <a:r>
              <a:rPr lang="ru-RU" sz="2000" dirty="0" smtClean="0"/>
              <a:t>.</a:t>
            </a:r>
          </a:p>
          <a:p>
            <a:pPr marL="82296" indent="0">
              <a:buNone/>
            </a:pPr>
            <a:endParaRPr lang="uk-UA" sz="2000" dirty="0" smtClean="0"/>
          </a:p>
          <a:p>
            <a:pPr marL="82296" indent="0">
              <a:buNone/>
            </a:pPr>
            <a:r>
              <a:rPr lang="uk-UA" sz="2000" dirty="0" smtClean="0"/>
              <a:t>Джерелом випромінювання є рентгенівська трубка. А приймачем – фотопапір та оптичні прилади. </a:t>
            </a:r>
            <a:endParaRPr lang="ru-RU" sz="20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8316416" y="6309320"/>
            <a:ext cx="720080" cy="360040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259632" y="3861048"/>
            <a:ext cx="7493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Найбільш широкого застосування рентгенівське випромінювання зазнає </a:t>
            </a:r>
          </a:p>
          <a:p>
            <a:r>
              <a:rPr lang="uk-UA" dirty="0" smtClean="0"/>
              <a:t>у медицині, дефектоскопій та у вугільній промисловості.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4653136"/>
            <a:ext cx="74218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Ряд </a:t>
            </a:r>
            <a:r>
              <a:rPr lang="ru-RU" dirty="0" err="1"/>
              <a:t>вітчизняних</a:t>
            </a:r>
            <a:r>
              <a:rPr lang="ru-RU" dirty="0"/>
              <a:t> і </a:t>
            </a:r>
            <a:r>
              <a:rPr lang="ru-RU" dirty="0" err="1"/>
              <a:t>зарубіжних</a:t>
            </a:r>
            <a:r>
              <a:rPr lang="ru-RU" dirty="0"/>
              <a:t> </a:t>
            </a:r>
            <a:r>
              <a:rPr lang="ru-RU" dirty="0" err="1"/>
              <a:t>вчених</a:t>
            </a:r>
            <a:r>
              <a:rPr lang="ru-RU" dirty="0"/>
              <a:t> </a:t>
            </a:r>
            <a:r>
              <a:rPr lang="ru-RU" dirty="0" err="1"/>
              <a:t>вважають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пріоритет</a:t>
            </a:r>
            <a:r>
              <a:rPr lang="ru-RU" dirty="0"/>
              <a:t> </a:t>
            </a:r>
            <a:r>
              <a:rPr lang="ru-RU" dirty="0" err="1"/>
              <a:t>винаходу</a:t>
            </a:r>
            <a:r>
              <a:rPr lang="ru-RU" dirty="0"/>
              <a:t> Х-</a:t>
            </a:r>
            <a:r>
              <a:rPr lang="ru-RU" dirty="0" err="1"/>
              <a:t>променів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видатному</a:t>
            </a:r>
            <a:r>
              <a:rPr lang="ru-RU" dirty="0"/>
              <a:t> </a:t>
            </a:r>
            <a:r>
              <a:rPr lang="ru-RU" dirty="0" err="1"/>
              <a:t>українському</a:t>
            </a:r>
            <a:r>
              <a:rPr lang="ru-RU" dirty="0"/>
              <a:t> </a:t>
            </a:r>
            <a:r>
              <a:rPr lang="ru-RU" dirty="0" err="1"/>
              <a:t>вченому</a:t>
            </a:r>
            <a:r>
              <a:rPr lang="ru-RU" dirty="0"/>
              <a:t> </a:t>
            </a:r>
            <a:r>
              <a:rPr lang="ru-RU" dirty="0" err="1"/>
              <a:t>Івану</a:t>
            </a:r>
            <a:r>
              <a:rPr lang="ru-RU" dirty="0"/>
              <a:t> </a:t>
            </a:r>
            <a:r>
              <a:rPr lang="ru-RU" dirty="0" err="1"/>
              <a:t>Пулюю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застосував</a:t>
            </a:r>
            <a:r>
              <a:rPr lang="ru-RU" dirty="0"/>
              <a:t> і </a:t>
            </a:r>
            <a:r>
              <a:rPr lang="ru-RU" dirty="0" err="1"/>
              <a:t>дослідив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1892 р.</a:t>
            </a:r>
          </a:p>
        </p:txBody>
      </p:sp>
    </p:spTree>
    <p:extLst>
      <p:ext uri="{BB962C8B-B14F-4D97-AF65-F5344CB8AC3E}">
        <p14:creationId xmlns:p14="http://schemas.microsoft.com/office/powerpoint/2010/main" xmlns="" val="21039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Гамма хвилі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1252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vi-VN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Га́мма-випромі́нювання або гамма-промені — </a:t>
            </a:r>
            <a:r>
              <a:rPr lang="vi-VN" sz="2000" dirty="0"/>
              <a:t>електромагнітне випромінювання найвищої енергії з довжиною хвилі меншою за 1 ангстрем. Утворюється в реакціях за участю атомних ядер і елементарних частинок в процесах розпаду, синтезу, анігіляції, при гальмуванні заряджених частинок великої енергії.</a:t>
            </a:r>
            <a:endParaRPr lang="ru-RU" sz="20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8316416" y="6309320"/>
            <a:ext cx="720080" cy="360040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Прямоугольник 4"/>
              <p:cNvSpPr/>
              <p:nvPr/>
            </p:nvSpPr>
            <p:spPr>
              <a:xfrm>
                <a:off x="1553834" y="3501008"/>
                <a:ext cx="4572000" cy="106182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uk-UA" b="1" dirty="0" smtClean="0"/>
                  <a:t>Довжина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>
                            <a:latin typeface="Cambria Math"/>
                          </a:rPr>
                          <m:t>−11</m:t>
                        </m:r>
                      </m:sup>
                    </m:sSup>
                  </m:oMath>
                </a14:m>
                <a:r>
                  <a:rPr lang="ru-RU" dirty="0"/>
                  <a:t>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>
                            <a:latin typeface="Cambria Math"/>
                          </a:rPr>
                          <m:t>−13</m:t>
                        </m:r>
                      </m:sup>
                    </m:sSup>
                  </m:oMath>
                </a14:m>
                <a:r>
                  <a:rPr lang="ru-RU" dirty="0"/>
                  <a:t/>
                </a:r>
                <a:r>
                  <a:rPr lang="ru-RU" dirty="0" smtClean="0"/>
                  <a:t>м</a:t>
                </a:r>
                <a:endParaRPr lang="ru-RU" dirty="0"/>
              </a:p>
              <a:p>
                <a:r>
                  <a:rPr lang="uk-UA" b="1" dirty="0" smtClean="0"/>
                  <a:t>Частота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>
                            <a:latin typeface="Cambria Math"/>
                          </a:rPr>
                          <m:t>20</m:t>
                        </m:r>
                      </m:sup>
                    </m:sSup>
                  </m:oMath>
                </a14:m>
                <a:r>
                  <a:rPr lang="ru-RU" dirty="0"/>
                  <a:t>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>
                            <a:latin typeface="Cambria Math"/>
                          </a:rPr>
                          <m:t>23</m:t>
                        </m:r>
                      </m:sup>
                    </m:sSup>
                  </m:oMath>
                </a14:m>
                <a:r>
                  <a:rPr lang="uk-UA" b="1" dirty="0" smtClean="0"/>
                  <a:t/>
                </a:r>
                <a:r>
                  <a:rPr lang="uk-UA" dirty="0" smtClean="0"/>
                  <a:t>Гц</a:t>
                </a:r>
                <a:endParaRPr lang="uk-UA" b="1" dirty="0"/>
              </a:p>
              <a:p>
                <a:r>
                  <a:rPr lang="uk-UA" b="1" dirty="0" smtClean="0"/>
                  <a:t/>
                </a:r>
                <a:endParaRPr lang="ru-RU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3834" y="3501008"/>
                <a:ext cx="4572000" cy="1061829"/>
              </a:xfrm>
              <a:prstGeom prst="rect">
                <a:avLst/>
              </a:prstGeom>
              <a:blipFill rotWithShape="1">
                <a:blip r:embed="rId3"/>
                <a:stretch>
                  <a:fillRect l="-12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501008"/>
            <a:ext cx="2232248" cy="2318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9586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4360" y="548680"/>
            <a:ext cx="7498080" cy="3024336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ru-RU" sz="2000" dirty="0"/>
              <a:t>Одним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процесів</a:t>
            </a:r>
            <a:r>
              <a:rPr lang="ru-RU" sz="2000" dirty="0"/>
              <a:t> </a:t>
            </a:r>
            <a:r>
              <a:rPr lang="ru-RU" sz="2000" dirty="0" err="1"/>
              <a:t>утворення</a:t>
            </a:r>
            <a:r>
              <a:rPr lang="ru-RU" sz="2000" dirty="0"/>
              <a:t> гамма-</a:t>
            </a:r>
            <a:r>
              <a:rPr lang="ru-RU" sz="2000" dirty="0" err="1"/>
              <a:t>квантів</a:t>
            </a:r>
            <a:r>
              <a:rPr lang="ru-RU" sz="2000" dirty="0"/>
              <a:t> є </a:t>
            </a:r>
            <a:r>
              <a:rPr lang="ru-RU" sz="2000" dirty="0" err="1"/>
              <a:t>випромінювання</a:t>
            </a:r>
            <a:r>
              <a:rPr lang="ru-RU" sz="2000" dirty="0"/>
              <a:t> </a:t>
            </a:r>
            <a:r>
              <a:rPr lang="ru-RU" sz="2000" dirty="0" err="1"/>
              <a:t>радіоактивним</a:t>
            </a:r>
            <a:r>
              <a:rPr lang="ru-RU" sz="2000" dirty="0"/>
              <a:t> ядром, яке </a:t>
            </a:r>
            <a:r>
              <a:rPr lang="ru-RU" sz="2000" dirty="0" err="1"/>
              <a:t>було</a:t>
            </a:r>
            <a:r>
              <a:rPr lang="ru-RU" sz="2000" dirty="0"/>
              <a:t> </a:t>
            </a:r>
            <a:r>
              <a:rPr lang="ru-RU" sz="2000" dirty="0" err="1"/>
              <a:t>утворене</a:t>
            </a:r>
            <a:r>
              <a:rPr lang="ru-RU" sz="2000" dirty="0"/>
              <a:t> в </a:t>
            </a:r>
            <a:r>
              <a:rPr lang="ru-RU" sz="2000" dirty="0" err="1"/>
              <a:t>збудженому</a:t>
            </a:r>
            <a:r>
              <a:rPr lang="ru-RU" sz="2000" dirty="0"/>
              <a:t> </a:t>
            </a:r>
            <a:r>
              <a:rPr lang="ru-RU" sz="2000" dirty="0" err="1"/>
              <a:t>стані</a:t>
            </a:r>
            <a:r>
              <a:rPr lang="ru-RU" sz="2000" dirty="0"/>
              <a:t>. Гамма-квант </a:t>
            </a:r>
            <a:r>
              <a:rPr lang="ru-RU" sz="2000" dirty="0" err="1"/>
              <a:t>випромінюється</a:t>
            </a:r>
            <a:r>
              <a:rPr lang="ru-RU" sz="2000" dirty="0"/>
              <a:t> при </a:t>
            </a:r>
            <a:r>
              <a:rPr lang="ru-RU" sz="2000" dirty="0" err="1"/>
              <a:t>переході</a:t>
            </a:r>
            <a:r>
              <a:rPr lang="ru-RU" sz="2000" dirty="0"/>
              <a:t> ядра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збудженого</a:t>
            </a:r>
            <a:r>
              <a:rPr lang="ru-RU" sz="2000" dirty="0"/>
              <a:t> стану в </a:t>
            </a:r>
            <a:r>
              <a:rPr lang="ru-RU" sz="2000" dirty="0" err="1"/>
              <a:t>основний</a:t>
            </a:r>
            <a:r>
              <a:rPr lang="ru-RU" sz="2000" dirty="0"/>
              <a:t>. При </a:t>
            </a:r>
            <a:r>
              <a:rPr lang="ru-RU" sz="2000" dirty="0" err="1"/>
              <a:t>цьому</a:t>
            </a:r>
            <a:r>
              <a:rPr lang="ru-RU" sz="2000" dirty="0"/>
              <a:t> не </a:t>
            </a:r>
            <a:r>
              <a:rPr lang="ru-RU" sz="2000" dirty="0" err="1"/>
              <a:t>міняються</a:t>
            </a:r>
            <a:r>
              <a:rPr lang="ru-RU" sz="2000" dirty="0"/>
              <a:t> </a:t>
            </a:r>
            <a:r>
              <a:rPr lang="ru-RU" sz="2000" dirty="0" err="1"/>
              <a:t>ні</a:t>
            </a:r>
            <a:r>
              <a:rPr lang="ru-RU" sz="2000" dirty="0"/>
              <a:t> </a:t>
            </a:r>
            <a:r>
              <a:rPr lang="ru-RU" sz="2000" dirty="0" err="1"/>
              <a:t>атомний</a:t>
            </a:r>
            <a:r>
              <a:rPr lang="ru-RU" sz="2000" dirty="0"/>
              <a:t> номер, </a:t>
            </a:r>
            <a:r>
              <a:rPr lang="ru-RU" sz="2000" dirty="0" err="1"/>
              <a:t>ні</a:t>
            </a:r>
            <a:r>
              <a:rPr lang="ru-RU" sz="2000" dirty="0"/>
              <a:t> </a:t>
            </a:r>
            <a:r>
              <a:rPr lang="ru-RU" sz="2000" dirty="0" err="1"/>
              <a:t>масове</a:t>
            </a:r>
            <a:r>
              <a:rPr lang="ru-RU" sz="2000" dirty="0"/>
              <a:t> число ядра</a:t>
            </a:r>
            <a:r>
              <a:rPr lang="ru-RU" sz="2000" dirty="0" smtClean="0"/>
              <a:t>. </a:t>
            </a:r>
          </a:p>
          <a:p>
            <a:pPr marL="82296" indent="0">
              <a:buNone/>
            </a:pPr>
            <a:endParaRPr lang="ru-RU" sz="2000" dirty="0" smtClean="0"/>
          </a:p>
          <a:p>
            <a:pPr marL="82296" indent="0">
              <a:buNone/>
            </a:pPr>
            <a:r>
              <a:rPr lang="ru-RU" sz="2000" dirty="0" err="1" smtClean="0"/>
              <a:t>Тобто</a:t>
            </a:r>
            <a:r>
              <a:rPr lang="ru-RU" sz="2000" dirty="0" smtClean="0"/>
              <a:t>, </a:t>
            </a:r>
            <a:r>
              <a:rPr lang="ru-RU" sz="2000" dirty="0" err="1" smtClean="0"/>
              <a:t>джерелом</a:t>
            </a:r>
            <a:r>
              <a:rPr lang="ru-RU" sz="2000" dirty="0" smtClean="0"/>
              <a:t> </a:t>
            </a:r>
            <a:r>
              <a:rPr lang="ru-RU" sz="2000" dirty="0" err="1" smtClean="0"/>
              <a:t>випромінювання</a:t>
            </a:r>
            <a:r>
              <a:rPr lang="ru-RU" sz="2000" dirty="0" smtClean="0"/>
              <a:t> гамма-</a:t>
            </a:r>
            <a:r>
              <a:rPr lang="ru-RU" sz="2000" dirty="0" err="1" smtClean="0"/>
              <a:t>променів</a:t>
            </a:r>
            <a:r>
              <a:rPr lang="ru-RU" sz="2000" dirty="0" smtClean="0"/>
              <a:t> є </a:t>
            </a:r>
            <a:r>
              <a:rPr lang="ru-RU" sz="2000" dirty="0" err="1" smtClean="0"/>
              <a:t>адра</a:t>
            </a:r>
            <a:r>
              <a:rPr lang="ru-RU" sz="2000" dirty="0" smtClean="0"/>
              <a:t> </a:t>
            </a:r>
            <a:r>
              <a:rPr lang="ru-RU" sz="2000" dirty="0" err="1" smtClean="0"/>
              <a:t>атомів</a:t>
            </a:r>
            <a:r>
              <a:rPr lang="ru-RU" sz="2000" dirty="0" smtClean="0"/>
              <a:t>. </a:t>
            </a:r>
          </a:p>
          <a:p>
            <a:pPr marL="82296" indent="0">
              <a:buNone/>
            </a:pPr>
            <a:r>
              <a:rPr lang="uk-UA" sz="2000" dirty="0" smtClean="0"/>
              <a:t>Визначити гамма хвилі можна за допомогою дозиметрів та інших приладів реєстрації. </a:t>
            </a:r>
            <a:endParaRPr lang="ru-RU" sz="2000" dirty="0" smtClean="0"/>
          </a:p>
          <a:p>
            <a:pPr marL="82296" indent="0">
              <a:buNone/>
            </a:pPr>
            <a:endParaRPr lang="uk-UA" sz="2000" dirty="0"/>
          </a:p>
          <a:p>
            <a:pPr marL="82296" indent="0">
              <a:buNone/>
            </a:pP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3890665"/>
            <a:ext cx="7272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Незважаючи</a:t>
            </a:r>
            <a:r>
              <a:rPr lang="ru-RU" dirty="0"/>
              <a:t> на </a:t>
            </a:r>
            <a:r>
              <a:rPr lang="ru-RU" dirty="0" err="1"/>
              <a:t>небезпеку</a:t>
            </a:r>
            <a:r>
              <a:rPr lang="ru-RU" dirty="0"/>
              <a:t> гамма-</a:t>
            </a:r>
            <a:r>
              <a:rPr lang="ru-RU" dirty="0" err="1"/>
              <a:t>променів</a:t>
            </a:r>
            <a:r>
              <a:rPr lang="ru-RU" dirty="0"/>
              <a:t> для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, вони </a:t>
            </a:r>
            <a:r>
              <a:rPr lang="ru-RU" dirty="0" err="1"/>
              <a:t>застосовуються</a:t>
            </a:r>
            <a:r>
              <a:rPr lang="ru-RU" dirty="0"/>
              <a:t> в </a:t>
            </a:r>
            <a:r>
              <a:rPr lang="ru-RU" dirty="0" err="1"/>
              <a:t>медицині</a:t>
            </a:r>
            <a:r>
              <a:rPr lang="ru-RU" dirty="0"/>
              <a:t>.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високочастотних</a:t>
            </a:r>
            <a:r>
              <a:rPr lang="ru-RU" dirty="0"/>
              <a:t> </a:t>
            </a:r>
            <a:r>
              <a:rPr lang="ru-RU" dirty="0" err="1"/>
              <a:t>фотонів</a:t>
            </a:r>
            <a:r>
              <a:rPr lang="ru-RU" dirty="0"/>
              <a:t> </a:t>
            </a:r>
            <a:r>
              <a:rPr lang="ru-RU" dirty="0" err="1"/>
              <a:t>убивати</a:t>
            </a:r>
            <a:r>
              <a:rPr lang="ru-RU" dirty="0"/>
              <a:t> </a:t>
            </a:r>
            <a:r>
              <a:rPr lang="ru-RU" dirty="0" err="1"/>
              <a:t>живі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використати</a:t>
            </a:r>
            <a:r>
              <a:rPr lang="ru-RU" dirty="0"/>
              <a:t> для </a:t>
            </a:r>
            <a:r>
              <a:rPr lang="ru-RU" dirty="0" err="1"/>
              <a:t>стерилізації</a:t>
            </a:r>
            <a:r>
              <a:rPr lang="ru-RU" dirty="0"/>
              <a:t> </a:t>
            </a:r>
            <a:r>
              <a:rPr lang="ru-RU" dirty="0" err="1"/>
              <a:t>медичних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і для </a:t>
            </a:r>
            <a:r>
              <a:rPr lang="ru-RU" dirty="0" err="1"/>
              <a:t>знищення</a:t>
            </a:r>
            <a:r>
              <a:rPr lang="ru-RU" dirty="0"/>
              <a:t> </a:t>
            </a:r>
            <a:r>
              <a:rPr lang="ru-RU" dirty="0" err="1"/>
              <a:t>ракових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. Для </a:t>
            </a:r>
            <a:r>
              <a:rPr lang="ru-RU" dirty="0" err="1"/>
              <a:t>діагностики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мічені</a:t>
            </a:r>
            <a:r>
              <a:rPr lang="ru-RU" dirty="0"/>
              <a:t> </a:t>
            </a:r>
            <a:r>
              <a:rPr lang="ru-RU" dirty="0" err="1"/>
              <a:t>атоми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теж</a:t>
            </a:r>
            <a:r>
              <a:rPr lang="ru-RU" dirty="0"/>
              <a:t> при </a:t>
            </a:r>
            <a:r>
              <a:rPr lang="ru-RU" dirty="0" err="1"/>
              <a:t>розпаді</a:t>
            </a:r>
            <a:r>
              <a:rPr lang="ru-RU" dirty="0"/>
              <a:t> </a:t>
            </a:r>
            <a:r>
              <a:rPr lang="ru-RU" dirty="0" err="1"/>
              <a:t>випромінюють</a:t>
            </a:r>
            <a:r>
              <a:rPr lang="ru-RU" dirty="0"/>
              <a:t> гамма-</a:t>
            </a:r>
            <a:r>
              <a:rPr lang="ru-RU" dirty="0" err="1"/>
              <a:t>промені</a:t>
            </a:r>
            <a:r>
              <a:rPr lang="ru-RU" dirty="0"/>
              <a:t>.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8316416" y="6309320"/>
            <a:ext cx="720080" cy="360040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409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Властивості електромагнітних хвиль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000" dirty="0" smtClean="0"/>
              <a:t>Відбивання (виконується за законом відбивання світла);</a:t>
            </a:r>
          </a:p>
          <a:p>
            <a:r>
              <a:rPr lang="uk-UA" sz="2000" dirty="0" smtClean="0"/>
              <a:t>Заломлення (відбувається на межі діелектрика);</a:t>
            </a:r>
          </a:p>
          <a:p>
            <a:r>
              <a:rPr lang="uk-UA" sz="2000" dirty="0" smtClean="0"/>
              <a:t>Інтерференція (накладання хвиль, при цьому спостерігається почергове посилення та послаблення хвиль);</a:t>
            </a:r>
          </a:p>
          <a:p>
            <a:r>
              <a:rPr lang="uk-UA" sz="2000" dirty="0" smtClean="0"/>
              <a:t>Дифракція (огинання перешкод);</a:t>
            </a:r>
          </a:p>
          <a:p>
            <a:r>
              <a:rPr lang="uk-UA" sz="2000" dirty="0" smtClean="0"/>
              <a:t>Поглинання електричних хвиль діалектиком;</a:t>
            </a:r>
          </a:p>
          <a:p>
            <a:r>
              <a:rPr lang="uk-UA" sz="2000" dirty="0" smtClean="0"/>
              <a:t>Поперечність (вектори напруженості електричного поля Е і магнітного поля В перпендикулярні до напряму поширення хвилі);</a:t>
            </a:r>
          </a:p>
          <a:p>
            <a:r>
              <a:rPr lang="uk-UA" sz="2000" dirty="0" smtClean="0"/>
              <a:t>Поляризація (хвилі з певним напрямом коливань називаються поляризованими; поширюються лише в одному напрямку). </a:t>
            </a:r>
            <a:endParaRPr lang="ru-RU" sz="20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8316416" y="6309320"/>
            <a:ext cx="720080" cy="360040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540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6952816" cy="2413248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82296" indent="0">
              <a:buNone/>
            </a:pPr>
            <a:r>
              <a:rPr lang="uk-UA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Дякую за увагу! </a:t>
            </a:r>
            <a:endParaRPr lang="ru-RU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92080" y="4365104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Презентація</a:t>
            </a:r>
          </a:p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фізики </a:t>
            </a:r>
          </a:p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тему «Шкала електромагнітних </a:t>
            </a:r>
          </a:p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хвиль» </a:t>
            </a:r>
          </a:p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учениці 11 класу</a:t>
            </a:r>
          </a:p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Вільхівської ЗШ І-ІІІ ст.</a:t>
            </a:r>
          </a:p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Ім. Л. В. Куценка</a:t>
            </a:r>
          </a:p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Жилки Вікторії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708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404664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uk-UA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Зміст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>
                <a:hlinkClick r:id="rId2" action="ppaction://hlinksldjump"/>
              </a:rPr>
              <a:t>Шкала електромагнітних хвиль.</a:t>
            </a:r>
            <a:endParaRPr lang="uk-UA" dirty="0" smtClean="0">
              <a:hlinkClick r:id="rId3" action="ppaction://hlinksldjump"/>
            </a:endParaRP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Радіохвилі.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Інфрачервоні хвилі.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Видиме світло.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Ультрафіолетове випромінювання.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Рентгенівське випромінювання.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Гамма хвилі.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1133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xmlns:a14="http://schemas.microsoft.com/office/drawing/2010/main" xmlns:mc="http://schemas.openxmlformats.org/markup-compatibility/2006" val="343135063"/>
              </p:ext>
            </p:extLst>
          </p:nvPr>
        </p:nvGraphicFramePr>
        <p:xfrm>
          <a:off x="33870" y="116632"/>
          <a:ext cx="8964488" cy="650947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68152"/>
                <a:gridCol w="1224136"/>
                <a:gridCol w="1296144"/>
                <a:gridCol w="1224136"/>
                <a:gridCol w="1323473"/>
                <a:gridCol w="1247806"/>
                <a:gridCol w="1280641"/>
              </a:tblGrid>
              <a:tr h="8640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hlinkClick r:id="rId2" action="ppaction://hlinksldjump"/>
                        </a:rPr>
                        <a:t>Радіо хвилі</a:t>
                      </a:r>
                      <a:endParaRPr lang="ru-RU" sz="1600" dirty="0"/>
                    </a:p>
                  </a:txBody>
                  <a:tcPr marL="7200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hlinkClick r:id="rId3" action="ppaction://hlinksldjump"/>
                        </a:rPr>
                        <a:t>Інфра-червоні</a:t>
                      </a:r>
                      <a:r>
                        <a:rPr lang="uk-UA" sz="1600" baseline="0" dirty="0" smtClean="0">
                          <a:hlinkClick r:id="rId3" action="ppaction://hlinksldjump"/>
                        </a:rPr>
                        <a:t> хвилі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hlinkClick r:id="rId4" action="ppaction://hlinksldjump"/>
                        </a:rPr>
                        <a:t>Видиме світло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hlinkClick r:id="rId5" action="ppaction://hlinksldjump"/>
                        </a:rPr>
                        <a:t>Ультра-фіолетове світло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>
                          <a:hlinkClick r:id="rId6" action="ppaction://hlinksldjump"/>
                        </a:rPr>
                        <a:t>Рентге-нівські</a:t>
                      </a:r>
                      <a:r>
                        <a:rPr lang="uk-UA" sz="1600" dirty="0" smtClean="0">
                          <a:hlinkClick r:id="rId6" action="ppaction://hlinksldjump"/>
                        </a:rPr>
                        <a:t> хвилі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hlinkClick r:id="rId7" action="ppaction://hlinksldjump"/>
                        </a:rPr>
                        <a:t>Гамма хвилі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90626">
                <a:tc>
                  <a:txBody>
                    <a:bodyPr/>
                    <a:lstStyle/>
                    <a:p>
                      <a:r>
                        <a:rPr lang="uk-UA" sz="1600" b="1" i="0" dirty="0" smtClean="0"/>
                        <a:t>Довжина</a:t>
                      </a:r>
                    </a:p>
                    <a:p>
                      <a:r>
                        <a:rPr lang="uk-UA" sz="1600" b="1" i="0" dirty="0" smtClean="0"/>
                        <a:t>Частота (Гц)</a:t>
                      </a:r>
                      <a:endParaRPr lang="ru-RU" sz="16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blipFill rotWithShape="1">
                      <a:blip r:embed="rId8"/>
                      <a:stretch>
                        <a:fillRect l="-111940" t="-128319" r="-520398" b="-72654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blipFill rotWithShape="1">
                      <a:blip r:embed="rId8"/>
                      <a:stretch>
                        <a:fillRect l="-200000" t="-128319" r="-391080" b="-72654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blipFill rotWithShape="1">
                      <a:blip r:embed="rId8"/>
                      <a:stretch>
                        <a:fillRect l="-319500" t="-128319" r="-316500" b="-72654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blipFill rotWithShape="1">
                      <a:blip r:embed="rId8"/>
                      <a:stretch>
                        <a:fillRect l="-386636" t="-128319" r="-191705" b="-72654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blipFill rotWithShape="1">
                      <a:blip r:embed="rId8"/>
                      <a:stretch>
                        <a:fillRect l="-515122" t="-128319" r="-102927" b="-72654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blipFill rotWithShape="1">
                      <a:blip r:embed="rId8"/>
                      <a:stretch>
                        <a:fillRect l="-600476" t="-128319" r="-476" b="-726549"/>
                      </a:stretch>
                    </a:blip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lang="uk-UA" sz="1600" b="1" i="0" dirty="0" smtClean="0"/>
                        <a:t>Розташу-вання </a:t>
                      </a:r>
                      <a:endParaRPr lang="ru-RU" sz="16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Перед інфра- червоними хвилями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Між радіо- хвилями</a:t>
                      </a:r>
                      <a:r>
                        <a:rPr lang="uk-UA" sz="1200" baseline="0" dirty="0" smtClean="0"/>
                        <a:t> і види-мим світлом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Між інфра-черв.хв. і</a:t>
                      </a:r>
                      <a:r>
                        <a:rPr lang="uk-UA" sz="1200" baseline="0" dirty="0" smtClean="0"/>
                        <a:t> ультрафіоле-товим світлом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Між видимим світлом і рентгенівсь-   ким хвилями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Між ультрафіолето-вим світлом і гамма хвилями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Після рентгенівських хвиль</a:t>
                      </a:r>
                      <a:endParaRPr lang="ru-RU" sz="1200" dirty="0"/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uk-UA" sz="1600" b="1" i="0" dirty="0" smtClean="0"/>
                        <a:t>Коли і ким відкриті</a:t>
                      </a:r>
                      <a:endParaRPr lang="ru-RU" sz="16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Герц (1888р.);</a:t>
                      </a:r>
                    </a:p>
                    <a:p>
                      <a:r>
                        <a:rPr lang="uk-UA" sz="1200" dirty="0" smtClean="0"/>
                        <a:t>О. С. </a:t>
                      </a:r>
                      <a:r>
                        <a:rPr lang="uk-UA" sz="1200" baseline="0" dirty="0" smtClean="0"/>
                        <a:t>Попов </a:t>
                      </a:r>
                      <a:r>
                        <a:rPr lang="ru-RU" sz="1200" baseline="0" dirty="0" smtClean="0"/>
                        <a:t>(1895р.)</a:t>
                      </a:r>
                      <a:endParaRPr lang="uk-UA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В.</a:t>
                      </a:r>
                      <a:r>
                        <a:rPr lang="uk-UA" sz="1200" baseline="0" dirty="0" smtClean="0"/>
                        <a:t> Гершель (1800р.)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І. Ньютон (1672р.)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В. Ріттер (1801р.)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І. Пулюй (1892р.); Рентген (1895р.)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Бекерель, Кюрі, Війяр (1900р.)</a:t>
                      </a:r>
                      <a:endParaRPr lang="ru-RU" sz="1200" dirty="0"/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lang="uk-UA" sz="1600" b="1" i="0" dirty="0" smtClean="0"/>
                        <a:t>Джерело випромі-нювання</a:t>
                      </a:r>
                      <a:endParaRPr lang="ru-RU" sz="16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Відкритий коливальний контур; генератор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Сонце, зорі, нагріті тіла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Вогонь, сонце, електрична</a:t>
                      </a:r>
                      <a:r>
                        <a:rPr lang="uk-UA" sz="1200" baseline="0" dirty="0" smtClean="0"/>
                        <a:t> лампочка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Туманності, лазери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Рентгенівська трубка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Ядра атомів</a:t>
                      </a:r>
                      <a:endParaRPr lang="ru-RU" sz="1200" dirty="0"/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lang="uk-UA" sz="1600" b="1" i="0" dirty="0" smtClean="0"/>
                        <a:t>Приймачі випромі-нювання</a:t>
                      </a:r>
                      <a:endParaRPr lang="ru-RU" sz="16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Радіоприймач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Термометр,</a:t>
                      </a:r>
                      <a:r>
                        <a:rPr lang="uk-UA" sz="1200" baseline="0" dirty="0" smtClean="0"/>
                        <a:t> фоторезистор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Око, оптичні прилади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Оптичні прилади,</a:t>
                      </a:r>
                      <a:r>
                        <a:rPr lang="uk-UA" sz="1200" baseline="0" dirty="0" smtClean="0"/>
                        <a:t> фотоелементи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Фотопапір,</a:t>
                      </a:r>
                      <a:r>
                        <a:rPr lang="uk-UA" sz="1200" baseline="0" dirty="0" smtClean="0"/>
                        <a:t> оптичні прилади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Дозиметр та інші прилади</a:t>
                      </a:r>
                      <a:r>
                        <a:rPr lang="uk-UA" sz="1200" baseline="0" dirty="0" smtClean="0"/>
                        <a:t> реєстрації</a:t>
                      </a:r>
                      <a:endParaRPr lang="ru-RU" sz="1200" dirty="0"/>
                    </a:p>
                  </a:txBody>
                  <a:tcPr/>
                </a:tc>
              </a:tr>
              <a:tr h="1005840">
                <a:tc>
                  <a:txBody>
                    <a:bodyPr/>
                    <a:lstStyle/>
                    <a:p>
                      <a:r>
                        <a:rPr lang="uk-UA" sz="1600" b="1" i="0" dirty="0" smtClean="0"/>
                        <a:t>Властивості</a:t>
                      </a:r>
                    </a:p>
                    <a:p>
                      <a:r>
                        <a:rPr lang="uk-UA" sz="1600" b="1" i="0" dirty="0" smtClean="0"/>
                        <a:t>випроміню-вання</a:t>
                      </a:r>
                      <a:endParaRPr lang="ru-RU" sz="16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Відбивання, заломлення, інтерференція, дифракція</a:t>
                      </a:r>
                      <a:r>
                        <a:rPr lang="ru-RU" sz="1200" dirty="0" smtClean="0"/>
                        <a:t>,</a:t>
                      </a:r>
                    </a:p>
                    <a:p>
                      <a:r>
                        <a:rPr lang="uk-UA" sz="1200" dirty="0" smtClean="0"/>
                        <a:t>поляризація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Проходить крізь чорний папір, асфальт, відбивання, заломлення.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Відбивання, заломлення, інтерференція, дифракція</a:t>
                      </a:r>
                      <a:r>
                        <a:rPr lang="ru-RU" sz="1200" dirty="0" smtClean="0"/>
                        <a:t>,</a:t>
                      </a:r>
                    </a:p>
                    <a:p>
                      <a:r>
                        <a:rPr lang="uk-UA" sz="1200" dirty="0" smtClean="0"/>
                        <a:t>поляризація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Відбивання, заломлення, інтерференція, дифракція</a:t>
                      </a:r>
                      <a:r>
                        <a:rPr lang="ru-RU" sz="1200" dirty="0" smtClean="0"/>
                        <a:t>,</a:t>
                      </a:r>
                    </a:p>
                    <a:p>
                      <a:r>
                        <a:rPr lang="uk-UA" sz="1200" dirty="0" smtClean="0"/>
                        <a:t>поляризація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Відбивання, заломлення, інтерференція, дифракція</a:t>
                      </a:r>
                      <a:r>
                        <a:rPr lang="ru-RU" sz="1200" dirty="0" smtClean="0"/>
                        <a:t>,</a:t>
                      </a:r>
                    </a:p>
                    <a:p>
                      <a:r>
                        <a:rPr lang="uk-UA" sz="1200" dirty="0" smtClean="0"/>
                        <a:t>поляризація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Відбивання, заломлення, інтерференція, дифракція</a:t>
                      </a:r>
                      <a:r>
                        <a:rPr lang="ru-RU" sz="1200" dirty="0" smtClean="0"/>
                        <a:t>,</a:t>
                      </a:r>
                    </a:p>
                    <a:p>
                      <a:r>
                        <a:rPr lang="uk-UA" sz="1200" dirty="0" smtClean="0"/>
                        <a:t>поляризація</a:t>
                      </a:r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lang="uk-UA" sz="1600" b="1" i="0" dirty="0" smtClean="0"/>
                        <a:t>Застосу-вання</a:t>
                      </a:r>
                      <a:endParaRPr lang="ru-RU" sz="16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Радіозв'язок, телевізійний зв'язок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Медицина</a:t>
                      </a:r>
                      <a:r>
                        <a:rPr lang="uk-UA" sz="1200" baseline="0" dirty="0" smtClean="0"/>
                        <a:t>, сигналізація, просушка с/г продукції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Оптика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Мистецтво, медицина,</a:t>
                      </a:r>
                      <a:r>
                        <a:rPr lang="uk-UA" sz="1200" baseline="0" dirty="0" smtClean="0"/>
                        <a:t> криміналістика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Медицина, дефектоскопія, вугільна промисловість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Медицина, енергетика, військова техні-ка, археологія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трелка влево 4">
            <a:hlinkClick r:id="rId9" action="ppaction://hlinksldjump"/>
          </p:cNvPr>
          <p:cNvSpPr/>
          <p:nvPr/>
        </p:nvSpPr>
        <p:spPr>
          <a:xfrm>
            <a:off x="8423920" y="6597352"/>
            <a:ext cx="720080" cy="360040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307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Радіохвилі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14400" y="1517672"/>
                <a:ext cx="8229600" cy="24482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vi-VN" sz="2400" b="1" i="1" dirty="0" smtClean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Радіохви́лі</a:t>
                </a:r>
                <a:r>
                  <a:rPr lang="vi-VN" sz="2400" b="1" i="1" spc="0" dirty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— </a:t>
                </a:r>
                <a:r>
                  <a:rPr lang="vi-VN" sz="2000" dirty="0"/>
                  <a:t>діапазон електромагнітних хвиль з довжиною </a:t>
                </a:r>
                <a:endParaRPr lang="uk-UA" sz="2000" dirty="0" smtClean="0"/>
              </a:p>
              <a:p>
                <a:pPr marL="0" indent="0">
                  <a:buNone/>
                </a:pPr>
                <a:r>
                  <a:rPr lang="uk-UA" sz="2000" dirty="0"/>
                  <a:t/>
                </a:r>
                <a:r>
                  <a:rPr lang="uk-UA" sz="2000" dirty="0" smtClean="0"/>
                  <a:t/>
                </a:r>
                <a:r>
                  <a:rPr lang="vi-VN" sz="2000" dirty="0" smtClean="0"/>
                  <a:t>хвилі від</a:t>
                </a:r>
                <a:r>
                  <a:rPr lang="uk-UA" sz="2000" dirty="0" smtClean="0"/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k-UA" sz="2000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 sz="2000" b="0" i="1" smtClean="0">
                            <a:latin typeface="Cambria Math"/>
                          </a:rPr>
                          <m:t>−</m:t>
                        </m:r>
                        <m:r>
                          <a:rPr lang="uk-UA" sz="2000" b="0" i="1" smtClean="0"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r>
                  <a:rPr lang="vi-VN" sz="2000" dirty="0" smtClean="0"/>
                  <a:t>до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k-UA" sz="2000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 sz="2000" b="0" i="1" smtClean="0">
                            <a:latin typeface="Cambria Math"/>
                          </a:rPr>
                          <m:t>10</m:t>
                        </m:r>
                      </m:sup>
                    </m:sSup>
                  </m:oMath>
                </a14:m>
                <a:r>
                  <a:rPr lang="vi-VN" sz="2000" dirty="0" smtClean="0"/>
                  <a:t>метра</a:t>
                </a:r>
                <a:r>
                  <a:rPr lang="uk-UA" sz="2000" dirty="0" smtClean="0"/>
                  <a:t> та частотою від 3·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k-UA" sz="2000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 sz="2000" b="0" i="1" smtClean="0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r>
                  <a:rPr lang="uk-UA" sz="2000" dirty="0" smtClean="0"/>
                  <a:t> до 3·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k-UA" sz="2000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 sz="2000" b="0" i="1" smtClean="0">
                            <a:latin typeface="Cambria Math"/>
                          </a:rPr>
                          <m:t>12</m:t>
                        </m:r>
                      </m:sup>
                    </m:sSup>
                  </m:oMath>
                </a14:m>
                <a:r>
                  <a:rPr lang="uk-UA" sz="2000" dirty="0" smtClean="0"/>
                  <a:t> Гц.</a:t>
                </a:r>
              </a:p>
              <a:p>
                <a:pPr marL="82296" indent="0" fontAlgn="t">
                  <a:buNone/>
                </a:pPr>
                <a:endParaRPr lang="uk-UA" sz="1800" b="1" dirty="0" smtClean="0"/>
              </a:p>
              <a:p>
                <a:pPr marL="82296" indent="0" fontAlgn="t">
                  <a:buNone/>
                </a:pPr>
                <a:r>
                  <a:rPr lang="uk-UA" sz="1800" b="1" dirty="0" smtClean="0"/>
                  <a:t>Довжина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18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 sz="1800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 sz="1800" i="1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r>
                  <a:rPr lang="uk-UA" sz="1800" b="1" dirty="0"/>
                  <a:t> м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18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 sz="1800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 sz="1800" i="1">
                            <a:latin typeface="Cambria Math"/>
                          </a:rPr>
                          <m:t>−</m:t>
                        </m:r>
                        <m:r>
                          <a:rPr lang="uk-UA" sz="1800" i="1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r>
                  <a:rPr lang="uk-UA" sz="1800" b="1" dirty="0"/>
                  <a:t/>
                </a:r>
                <a:r>
                  <a:rPr lang="uk-UA" sz="1800" b="1" dirty="0" smtClean="0"/>
                  <a:t>м</a:t>
                </a:r>
                <a:endParaRPr lang="ru-RU" sz="1800" dirty="0"/>
              </a:p>
              <a:p>
                <a:pPr marL="82296" indent="0" fontAlgn="t">
                  <a:buNone/>
                </a:pPr>
                <a:r>
                  <a:rPr lang="uk-UA" sz="1800" b="1" dirty="0"/>
                  <a:t>Частота  </a:t>
                </a:r>
                <a:r>
                  <a:rPr lang="uk-UA" sz="1800" b="1" dirty="0" smtClean="0"/>
                  <a:t>                3</a:t>
                </a:r>
                <a:r>
                  <a:rPr lang="uk-UA" sz="1800" b="1" dirty="0"/>
                  <a:t>·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18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 sz="1800" b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 sz="1800" b="1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uk-UA" sz="1800" b="1">
                        <a:latin typeface="Cambria Math"/>
                      </a:rPr>
                      <m:t>−</m:t>
                    </m:r>
                  </m:oMath>
                </a14:m>
                <a:r>
                  <a:rPr lang="uk-UA" sz="1800" b="1" dirty="0"/>
                  <a:t>3·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18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 sz="1800" b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 sz="1800" b="1">
                            <a:latin typeface="Cambria Math"/>
                          </a:rPr>
                          <m:t>12</m:t>
                        </m:r>
                      </m:sup>
                    </m:sSup>
                  </m:oMath>
                </a14:m>
                <a:r>
                  <a:rPr lang="ru-RU" sz="1800" b="1" dirty="0"/>
                  <a:t/>
                </a:r>
                <a:r>
                  <a:rPr lang="ru-RU" sz="1800" b="1" dirty="0" smtClean="0"/>
                  <a:t>Гц</a:t>
                </a:r>
                <a:endParaRPr lang="ru-RU" sz="1800" dirty="0"/>
              </a:p>
              <a:p>
                <a:pPr fontAlgn="t"/>
                <a:endParaRPr lang="ru-RU" sz="2000" dirty="0"/>
              </a:p>
              <a:p>
                <a:pPr marL="0" indent="0">
                  <a:buNone/>
                </a:pPr>
                <a:endParaRPr lang="uk-UA" sz="2000" dirty="0" smtClean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517672"/>
                <a:ext cx="8229600" cy="2448272"/>
              </a:xfrm>
              <a:blipFill rotWithShape="1">
                <a:blip r:embed="rId2"/>
                <a:stretch>
                  <a:fillRect l="-1185" t="-24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8316416" y="6309320"/>
            <a:ext cx="720080" cy="360040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670118"/>
            <a:ext cx="3168352" cy="25581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080120" y="429309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В </a:t>
            </a:r>
            <a:r>
              <a:rPr lang="ru-RU" dirty="0" err="1"/>
              <a:t>експериментах</a:t>
            </a:r>
            <a:r>
              <a:rPr lang="ru-RU" dirty="0"/>
              <a:t>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Герца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(1880-ті)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одержані</a:t>
            </a:r>
            <a:r>
              <a:rPr lang="ru-RU" dirty="0"/>
              <a:t> </a:t>
            </a:r>
            <a:r>
              <a:rPr lang="ru-RU" dirty="0" err="1"/>
              <a:t>хвилі</a:t>
            </a:r>
            <a:r>
              <a:rPr lang="ru-RU" dirty="0"/>
              <a:t> з </a:t>
            </a:r>
            <a:r>
              <a:rPr lang="ru-RU" dirty="0" err="1"/>
              <a:t>довжиною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десятків</a:t>
            </a:r>
            <a:r>
              <a:rPr lang="ru-RU" dirty="0"/>
              <a:t> </a:t>
            </a:r>
            <a:r>
              <a:rPr lang="ru-RU" dirty="0" err="1"/>
              <a:t>сантиметрів</a:t>
            </a:r>
            <a:r>
              <a:rPr lang="ru-RU" dirty="0"/>
              <a:t>.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1895-99 О. Попов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використав</a:t>
            </a:r>
            <a:r>
              <a:rPr lang="ru-RU" dirty="0"/>
              <a:t> </a:t>
            </a:r>
            <a:r>
              <a:rPr lang="ru-RU" dirty="0" err="1"/>
              <a:t>радіохвилі</a:t>
            </a:r>
            <a:r>
              <a:rPr lang="ru-RU" dirty="0"/>
              <a:t> для </a:t>
            </a:r>
            <a:r>
              <a:rPr lang="ru-RU" dirty="0" err="1"/>
              <a:t>бездротового</a:t>
            </a:r>
            <a:r>
              <a:rPr lang="ru-RU" dirty="0"/>
              <a:t> </a:t>
            </a:r>
            <a:r>
              <a:rPr lang="ru-RU" dirty="0" err="1"/>
              <a:t>зв`язку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97642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6632"/>
            <a:ext cx="7890080" cy="2736304"/>
          </a:xfrm>
        </p:spPr>
        <p:txBody>
          <a:bodyPr>
            <a:normAutofit fontScale="92500" lnSpcReduction="10000"/>
          </a:bodyPr>
          <a:lstStyle/>
          <a:p>
            <a:r>
              <a:rPr lang="ru-RU" sz="2000" i="1" dirty="0" err="1"/>
              <a:t>Випромінювання</a:t>
            </a:r>
            <a:r>
              <a:rPr lang="ru-RU" sz="2000" i="1" dirty="0"/>
              <a:t> радіохвиль — </a:t>
            </a:r>
            <a:r>
              <a:rPr lang="ru-RU" sz="2000" dirty="0" err="1"/>
              <a:t>процес</a:t>
            </a:r>
            <a:r>
              <a:rPr lang="ru-RU" sz="2000" dirty="0"/>
              <a:t> </a:t>
            </a:r>
            <a:r>
              <a:rPr lang="ru-RU" sz="2000" dirty="0" err="1"/>
              <a:t>збудження</a:t>
            </a:r>
            <a:r>
              <a:rPr lang="ru-RU" sz="2000" dirty="0"/>
              <a:t> </a:t>
            </a:r>
            <a:r>
              <a:rPr lang="ru-RU" sz="2000" dirty="0" err="1"/>
              <a:t>електромагнітних</a:t>
            </a:r>
            <a:r>
              <a:rPr lang="ru-RU" sz="2000" dirty="0"/>
              <a:t> </a:t>
            </a:r>
            <a:r>
              <a:rPr lang="ru-RU" sz="2000" dirty="0" err="1"/>
              <a:t>хвиль</a:t>
            </a:r>
            <a:r>
              <a:rPr lang="ru-RU" sz="2000" dirty="0"/>
              <a:t> </a:t>
            </a:r>
            <a:r>
              <a:rPr lang="ru-RU" sz="2000" dirty="0" err="1"/>
              <a:t>радіодіапазону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біжать</a:t>
            </a:r>
            <a:r>
              <a:rPr lang="ru-RU" sz="2000" dirty="0"/>
              <a:t>, в </a:t>
            </a:r>
            <a:r>
              <a:rPr lang="ru-RU" sz="2000" dirty="0" err="1"/>
              <a:t>просторі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оточує</a:t>
            </a:r>
            <a:r>
              <a:rPr lang="ru-RU" sz="2000" dirty="0"/>
              <a:t> </a:t>
            </a:r>
            <a:r>
              <a:rPr lang="ru-RU" sz="2000" dirty="0" err="1"/>
              <a:t>джерело</a:t>
            </a:r>
            <a:r>
              <a:rPr lang="ru-RU" sz="2000" dirty="0"/>
              <a:t> </a:t>
            </a:r>
            <a:r>
              <a:rPr lang="ru-RU" sz="2000" dirty="0" err="1"/>
              <a:t>коливань</a:t>
            </a:r>
            <a:r>
              <a:rPr lang="ru-RU" sz="2000" dirty="0"/>
              <a:t> струму </a:t>
            </a:r>
            <a:r>
              <a:rPr lang="ru-RU" sz="2000" dirty="0" err="1"/>
              <a:t>або</a:t>
            </a:r>
            <a:r>
              <a:rPr lang="ru-RU" sz="2000" dirty="0"/>
              <a:t> заряду. При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енергія</a:t>
            </a:r>
            <a:r>
              <a:rPr lang="ru-RU" sz="2000" dirty="0"/>
              <a:t> </a:t>
            </a:r>
            <a:r>
              <a:rPr lang="ru-RU" sz="2000" dirty="0" err="1"/>
              <a:t>джерела</a:t>
            </a:r>
            <a:r>
              <a:rPr lang="ru-RU" sz="2000" dirty="0"/>
              <a:t> </a:t>
            </a:r>
            <a:r>
              <a:rPr lang="ru-RU" sz="2000" dirty="0" err="1"/>
              <a:t>перетвориться</a:t>
            </a:r>
            <a:r>
              <a:rPr lang="ru-RU" sz="2000" dirty="0"/>
              <a:t> в </a:t>
            </a:r>
            <a:r>
              <a:rPr lang="ru-RU" sz="2000" dirty="0" err="1"/>
              <a:t>енергію</a:t>
            </a:r>
            <a:r>
              <a:rPr lang="ru-RU" sz="2000" dirty="0"/>
              <a:t> </a:t>
            </a:r>
            <a:r>
              <a:rPr lang="ru-RU" sz="2000" dirty="0" err="1"/>
              <a:t>електромагнітних</a:t>
            </a:r>
            <a:r>
              <a:rPr lang="ru-RU" sz="2000" dirty="0"/>
              <a:t> </a:t>
            </a:r>
            <a:r>
              <a:rPr lang="ru-RU" sz="2000" dirty="0" err="1"/>
              <a:t>хвиль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поширюються</a:t>
            </a:r>
            <a:r>
              <a:rPr lang="ru-RU" sz="2000" dirty="0"/>
              <a:t> в </a:t>
            </a:r>
            <a:r>
              <a:rPr lang="ru-RU" sz="2000" dirty="0" err="1"/>
              <a:t>просторі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i="1" dirty="0" err="1" smtClean="0"/>
              <a:t>Прийом</a:t>
            </a:r>
            <a:r>
              <a:rPr lang="ru-RU" sz="2000" i="1" dirty="0" smtClean="0"/>
              <a:t> </a:t>
            </a:r>
            <a:r>
              <a:rPr lang="ru-RU" sz="2000" i="1" dirty="0"/>
              <a:t>радіохвиль </a:t>
            </a:r>
            <a:r>
              <a:rPr lang="ru-RU" sz="2000" dirty="0"/>
              <a:t>є </a:t>
            </a:r>
            <a:r>
              <a:rPr lang="ru-RU" sz="2000" dirty="0" err="1"/>
              <a:t>процесом</a:t>
            </a:r>
            <a:r>
              <a:rPr lang="ru-RU" sz="2000" dirty="0"/>
              <a:t>, </a:t>
            </a:r>
            <a:r>
              <a:rPr lang="ru-RU" sz="2000" dirty="0" err="1"/>
              <a:t>зворотним</a:t>
            </a:r>
            <a:r>
              <a:rPr lang="ru-RU" sz="2000" dirty="0"/>
              <a:t> </a:t>
            </a:r>
            <a:r>
              <a:rPr lang="ru-RU" sz="2000" dirty="0" err="1"/>
              <a:t>процесу</a:t>
            </a:r>
            <a:r>
              <a:rPr lang="ru-RU" sz="2000" dirty="0"/>
              <a:t> </a:t>
            </a:r>
            <a:r>
              <a:rPr lang="ru-RU" sz="2000" dirty="0" err="1"/>
              <a:t>випромінювання</a:t>
            </a:r>
            <a:r>
              <a:rPr lang="ru-RU" sz="2000" dirty="0"/>
              <a:t>.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полягає</a:t>
            </a:r>
            <a:r>
              <a:rPr lang="ru-RU" sz="2000" dirty="0"/>
              <a:t> в </a:t>
            </a:r>
            <a:r>
              <a:rPr lang="ru-RU" sz="2000" dirty="0" err="1"/>
              <a:t>перетворенні</a:t>
            </a:r>
            <a:r>
              <a:rPr lang="ru-RU" sz="2000" dirty="0"/>
              <a:t> </a:t>
            </a:r>
            <a:r>
              <a:rPr lang="ru-RU" sz="2000" dirty="0" err="1"/>
              <a:t>енергії</a:t>
            </a:r>
            <a:r>
              <a:rPr lang="ru-RU" sz="2000" dirty="0"/>
              <a:t> </a:t>
            </a:r>
            <a:r>
              <a:rPr lang="ru-RU" sz="2000" dirty="0" err="1"/>
              <a:t>електромагнітних</a:t>
            </a:r>
            <a:r>
              <a:rPr lang="ru-RU" sz="2000" dirty="0"/>
              <a:t> </a:t>
            </a:r>
            <a:r>
              <a:rPr lang="ru-RU" sz="2000" dirty="0" err="1"/>
              <a:t>хвиль</a:t>
            </a:r>
            <a:r>
              <a:rPr lang="ru-RU" sz="2000" dirty="0"/>
              <a:t> в </a:t>
            </a:r>
            <a:r>
              <a:rPr lang="ru-RU" sz="2000" dirty="0" err="1"/>
              <a:t>енергію</a:t>
            </a:r>
            <a:r>
              <a:rPr lang="ru-RU" sz="2000" dirty="0"/>
              <a:t> </a:t>
            </a:r>
            <a:r>
              <a:rPr lang="ru-RU" sz="2000" dirty="0" err="1"/>
              <a:t>змінного</a:t>
            </a:r>
            <a:r>
              <a:rPr lang="ru-RU" sz="2000" dirty="0"/>
              <a:t> струму. </a:t>
            </a:r>
            <a:r>
              <a:rPr lang="ru-RU" sz="2000" dirty="0" err="1" smtClean="0"/>
              <a:t>Прийом</a:t>
            </a:r>
            <a:r>
              <a:rPr lang="ru-RU" sz="2000" dirty="0" smtClean="0"/>
              <a:t> радіохвиль </a:t>
            </a:r>
            <a:r>
              <a:rPr lang="ru-RU" sz="2000" dirty="0" err="1" smtClean="0"/>
              <a:t>здійснюються</a:t>
            </a:r>
            <a:r>
              <a:rPr lang="ru-RU" sz="2000" dirty="0" smtClean="0"/>
              <a:t> </a:t>
            </a:r>
            <a:r>
              <a:rPr lang="ru-RU" sz="2000" dirty="0"/>
              <a:t>за </a:t>
            </a:r>
            <a:r>
              <a:rPr lang="ru-RU" sz="2000" dirty="0" err="1"/>
              <a:t>допомогою</a:t>
            </a:r>
            <a:r>
              <a:rPr lang="ru-RU" sz="2000" dirty="0"/>
              <a:t> </a:t>
            </a:r>
            <a:r>
              <a:rPr lang="ru-RU" sz="2000" dirty="0" err="1"/>
              <a:t>передавальних</a:t>
            </a:r>
            <a:r>
              <a:rPr lang="ru-RU" sz="2000" dirty="0"/>
              <a:t> і </a:t>
            </a:r>
            <a:r>
              <a:rPr lang="ru-RU" sz="2000" dirty="0" err="1"/>
              <a:t>приймальних</a:t>
            </a:r>
            <a:r>
              <a:rPr lang="ru-RU" sz="2000" dirty="0"/>
              <a:t> </a:t>
            </a:r>
            <a:r>
              <a:rPr lang="ru-RU" sz="2000" dirty="0" err="1"/>
              <a:t>антен</a:t>
            </a:r>
            <a:r>
              <a:rPr lang="ru-RU" sz="2000" dirty="0"/>
              <a:t> 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36241" y="2705144"/>
            <a:ext cx="33439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/>
              <a:t>Джерелом випромінювання </a:t>
            </a:r>
          </a:p>
          <a:p>
            <a:r>
              <a:rPr lang="uk-UA" sz="2000" dirty="0" smtClean="0"/>
              <a:t>радіохвиль є відкритий </a:t>
            </a:r>
          </a:p>
          <a:p>
            <a:r>
              <a:rPr lang="uk-UA" sz="2000" dirty="0" smtClean="0"/>
              <a:t>коливальний контур</a:t>
            </a:r>
            <a:r>
              <a:rPr lang="uk-UA" dirty="0" smtClean="0"/>
              <a:t>. </a:t>
            </a:r>
            <a:endParaRPr lang="ru-RU" dirty="0"/>
          </a:p>
        </p:txBody>
      </p:sp>
      <p:pic>
        <p:nvPicPr>
          <p:cNvPr id="2050" name="Picture 2" descr="C:\Users\Admin\Desktop\YO9W1n3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2495" y="3720807"/>
            <a:ext cx="1037844" cy="1258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870417" y="2780928"/>
            <a:ext cx="28290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/>
              <a:t>П</a:t>
            </a:r>
            <a:r>
              <a:rPr lang="uk-UA" sz="2000" dirty="0" smtClean="0"/>
              <a:t>риймачем радіохвиль </a:t>
            </a:r>
          </a:p>
          <a:p>
            <a:r>
              <a:rPr lang="uk-UA" sz="2000" dirty="0" smtClean="0"/>
              <a:t>є  </a:t>
            </a:r>
            <a:r>
              <a:rPr lang="uk-UA" sz="2000" dirty="0"/>
              <a:t>радіоприймач. </a:t>
            </a:r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726756"/>
            <a:ext cx="1514884" cy="13149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4186" y="5432450"/>
            <a:ext cx="76002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радіохвилі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для </a:t>
            </a:r>
            <a:r>
              <a:rPr lang="ru-RU" dirty="0" err="1"/>
              <a:t>власне</a:t>
            </a:r>
            <a:r>
              <a:rPr lang="ru-RU" dirty="0"/>
              <a:t> </a:t>
            </a:r>
            <a:r>
              <a:rPr lang="ru-RU" dirty="0" err="1"/>
              <a:t>радіо</a:t>
            </a:r>
            <a:r>
              <a:rPr lang="ru-RU" dirty="0"/>
              <a:t> але й для </a:t>
            </a:r>
            <a:r>
              <a:rPr lang="ru-RU" dirty="0" err="1"/>
              <a:t>локації</a:t>
            </a:r>
            <a:r>
              <a:rPr lang="ru-RU" dirty="0"/>
              <a:t>,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космічних</a:t>
            </a:r>
            <a:r>
              <a:rPr lang="ru-RU" dirty="0"/>
              <a:t> </a:t>
            </a:r>
            <a:r>
              <a:rPr lang="ru-RU" dirty="0" err="1"/>
              <a:t>об`єктів</a:t>
            </a:r>
            <a:r>
              <a:rPr lang="ru-RU" dirty="0"/>
              <a:t>,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вони </a:t>
            </a:r>
            <a:r>
              <a:rPr lang="ru-RU" dirty="0" err="1"/>
              <a:t>поширюються</a:t>
            </a:r>
            <a:r>
              <a:rPr lang="ru-RU" dirty="0"/>
              <a:t>, і в </a:t>
            </a:r>
            <a:r>
              <a:rPr lang="ru-RU" dirty="0" err="1"/>
              <a:t>радіометеорології</a:t>
            </a:r>
            <a:r>
              <a:rPr lang="ru-RU" dirty="0"/>
              <a:t>.</a:t>
            </a:r>
          </a:p>
        </p:txBody>
      </p:sp>
      <p:sp>
        <p:nvSpPr>
          <p:cNvPr id="8" name="Стрелка влево 7">
            <a:hlinkClick r:id="rId4" action="ppaction://hlinksldjump"/>
          </p:cNvPr>
          <p:cNvSpPr/>
          <p:nvPr/>
        </p:nvSpPr>
        <p:spPr>
          <a:xfrm>
            <a:off x="8316416" y="6309320"/>
            <a:ext cx="720080" cy="360040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018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Інфрачервоні хвилі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118911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vi-VN" sz="2400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Інфрачерво́не випромі́нювання </a:t>
            </a:r>
            <a:r>
              <a:rPr lang="vi-VN" sz="2400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 </a:t>
            </a:r>
            <a:r>
              <a:rPr lang="vi-VN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— </a:t>
            </a:r>
            <a:r>
              <a:rPr lang="vi-VN" sz="2000" dirty="0">
                <a:latin typeface="Corbel" pitchFamily="34" charset="0"/>
              </a:rPr>
              <a:t>оптичне випромінювання з довжиною хвилі більшою, ніж у видимого випромінювання, що відповідає довжині хвилі, більшій від приблизно 750 нм</a:t>
            </a:r>
            <a:r>
              <a:rPr lang="vi-VN" sz="2000" dirty="0" smtClean="0">
                <a:latin typeface="Corbel" pitchFamily="34" charset="0"/>
              </a:rPr>
              <a:t>.</a:t>
            </a:r>
            <a:endParaRPr lang="uk-UA" sz="2000" dirty="0" smtClean="0">
              <a:latin typeface="Corbel" pitchFamily="34" charset="0"/>
            </a:endParaRPr>
          </a:p>
          <a:p>
            <a:pPr marL="82296" indent="0">
              <a:buNone/>
            </a:pPr>
            <a:endParaRPr lang="uk-UA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148064" y="4332985"/>
            <a:ext cx="3674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2296" indent="0">
              <a:buNone/>
            </a:pPr>
            <a:r>
              <a:rPr lang="uk-UA" dirty="0"/>
              <a:t>У 1800 році англійський астроном </a:t>
            </a:r>
            <a:endParaRPr lang="uk-UA" dirty="0" smtClean="0"/>
          </a:p>
          <a:p>
            <a:pPr marL="82296" indent="0">
              <a:buNone/>
            </a:pP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Вільям </a:t>
            </a:r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Гершель </a:t>
            </a:r>
            <a:endParaRPr lang="uk-UA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296" indent="0">
              <a:buNone/>
            </a:pPr>
            <a:r>
              <a:rPr lang="uk-UA" dirty="0" smtClean="0"/>
              <a:t>досліджував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/>
              <a:t>інфрачервоні хвилі.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304102"/>
            <a:ext cx="2936586" cy="1750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трелка влево 5">
            <a:hlinkClick r:id="rId3" action="ppaction://hlinksldjump"/>
          </p:cNvPr>
          <p:cNvSpPr/>
          <p:nvPr/>
        </p:nvSpPr>
        <p:spPr>
          <a:xfrm>
            <a:off x="8316416" y="6309320"/>
            <a:ext cx="720080" cy="360040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Прямоугольник 4"/>
              <p:cNvSpPr/>
              <p:nvPr/>
            </p:nvSpPr>
            <p:spPr>
              <a:xfrm>
                <a:off x="1331640" y="2779544"/>
                <a:ext cx="4572000" cy="78483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uk-UA" b="1" dirty="0" smtClean="0"/>
                  <a:t>Довжина                 </a:t>
                </a:r>
                <a:r>
                  <a:rPr lang="uk-UA" dirty="0" smtClean="0"/>
                  <a:t>0,1мм </a:t>
                </a:r>
                <a:r>
                  <a:rPr lang="uk-UA" dirty="0"/>
                  <a:t>- </a:t>
                </a:r>
                <a:r>
                  <a:rPr lang="uk-UA" dirty="0" smtClean="0"/>
                  <a:t>770нм</a:t>
                </a:r>
                <a:endParaRPr lang="uk-UA" b="1" dirty="0"/>
              </a:p>
              <a:p>
                <a:r>
                  <a:rPr lang="uk-UA" b="1" dirty="0"/>
                  <a:t>Частота </a:t>
                </a:r>
                <a:r>
                  <a:rPr lang="uk-UA" b="1" dirty="0" smtClean="0"/>
                  <a:t/>
                </a:r>
                <a:r>
                  <a:rPr lang="uk-UA" dirty="0" smtClean="0"/>
                  <a:t>3</a:t>
                </a:r>
                <a:r>
                  <a:rPr lang="uk-UA" dirty="0"/>
                  <a:t>·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>
                            <a:latin typeface="Cambria Math"/>
                          </a:rPr>
                          <m:t>12</m:t>
                        </m:r>
                      </m:sup>
                    </m:sSup>
                  </m:oMath>
                </a14:m>
                <a:r>
                  <a:rPr lang="uk-UA" dirty="0"/>
                  <a:t> - 3·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>
                            <a:latin typeface="Cambria Math"/>
                          </a:rPr>
                          <m:t>12</m:t>
                        </m:r>
                      </m:sup>
                    </m:sSup>
                  </m:oMath>
                </a14:m>
                <a:r>
                  <a:rPr lang="ru-RU" b="1" dirty="0" smtClean="0"/>
                  <a:t/>
                </a:r>
                <a:r>
                  <a:rPr lang="ru-RU" dirty="0" smtClean="0"/>
                  <a:t>Гц</a:t>
                </a:r>
                <a:endParaRPr lang="ru-RU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779544"/>
                <a:ext cx="4572000" cy="784830"/>
              </a:xfrm>
              <a:prstGeom prst="rect">
                <a:avLst/>
              </a:prstGeom>
              <a:blipFill rotWithShape="1">
                <a:blip r:embed="rId4"/>
                <a:stretch>
                  <a:fillRect l="-1067" b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44523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60648"/>
            <a:ext cx="7704856" cy="5256584"/>
          </a:xfrm>
        </p:spPr>
        <p:txBody>
          <a:bodyPr>
            <a:normAutofit/>
          </a:bodyPr>
          <a:lstStyle/>
          <a:p>
            <a:r>
              <a:rPr lang="ru-RU" sz="2000" dirty="0" err="1"/>
              <a:t>Людське</a:t>
            </a:r>
            <a:r>
              <a:rPr lang="ru-RU" sz="2000" dirty="0"/>
              <a:t> око не </a:t>
            </a:r>
            <a:r>
              <a:rPr lang="ru-RU" sz="2000" dirty="0" err="1"/>
              <a:t>бачить</a:t>
            </a:r>
            <a:r>
              <a:rPr lang="ru-RU" sz="2000" dirty="0"/>
              <a:t> </a:t>
            </a:r>
            <a:r>
              <a:rPr lang="ru-RU" sz="2000" i="1" dirty="0" err="1"/>
              <a:t>інфрачервоного</a:t>
            </a:r>
            <a:r>
              <a:rPr lang="ru-RU" sz="2000" i="1" dirty="0"/>
              <a:t> </a:t>
            </a:r>
            <a:r>
              <a:rPr lang="ru-RU" sz="2000" i="1" dirty="0" err="1"/>
              <a:t>випромінювання</a:t>
            </a:r>
            <a:r>
              <a:rPr lang="ru-RU" sz="2000" dirty="0"/>
              <a:t>, </a:t>
            </a:r>
            <a:r>
              <a:rPr lang="ru-RU" sz="2000" dirty="0" err="1"/>
              <a:t>органи</a:t>
            </a:r>
            <a:r>
              <a:rPr lang="ru-RU" sz="2000" dirty="0"/>
              <a:t> </a:t>
            </a:r>
            <a:r>
              <a:rPr lang="ru-RU" sz="2000" dirty="0" err="1"/>
              <a:t>чуття</a:t>
            </a:r>
            <a:r>
              <a:rPr lang="ru-RU" sz="2000" dirty="0"/>
              <a:t> </a:t>
            </a:r>
            <a:r>
              <a:rPr lang="ru-RU" sz="2000" dirty="0" err="1"/>
              <a:t>деяких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тварин</a:t>
            </a:r>
            <a:r>
              <a:rPr lang="ru-RU" sz="2000" dirty="0"/>
              <a:t>, 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/>
              <a:t>змій</a:t>
            </a:r>
            <a:r>
              <a:rPr lang="ru-RU" sz="2000" dirty="0"/>
              <a:t> та </a:t>
            </a:r>
            <a:r>
              <a:rPr lang="ru-RU" sz="2000" dirty="0" err="1"/>
              <a:t>кажанів</a:t>
            </a:r>
            <a:r>
              <a:rPr lang="ru-RU" sz="2000" dirty="0"/>
              <a:t>, </a:t>
            </a:r>
            <a:r>
              <a:rPr lang="ru-RU" sz="2000" dirty="0" err="1"/>
              <a:t>сприймають</a:t>
            </a:r>
            <a:r>
              <a:rPr lang="ru-RU" sz="2000" dirty="0"/>
              <a:t> </a:t>
            </a:r>
            <a:r>
              <a:rPr lang="ru-RU" sz="2000" dirty="0" err="1"/>
              <a:t>інфрачервоне</a:t>
            </a:r>
            <a:r>
              <a:rPr lang="ru-RU" sz="2000" dirty="0"/>
              <a:t> </a:t>
            </a:r>
            <a:r>
              <a:rPr lang="ru-RU" sz="2000" dirty="0" err="1"/>
              <a:t>випромінювання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допомагає</a:t>
            </a:r>
            <a:r>
              <a:rPr lang="ru-RU" sz="2000" dirty="0"/>
              <a:t> </a:t>
            </a:r>
            <a:r>
              <a:rPr lang="ru-RU" sz="2000" dirty="0" err="1"/>
              <a:t>їм</a:t>
            </a:r>
            <a:r>
              <a:rPr lang="ru-RU" sz="2000" dirty="0"/>
              <a:t> добре </a:t>
            </a:r>
            <a:r>
              <a:rPr lang="ru-RU" sz="2000" dirty="0" err="1"/>
              <a:t>орієнтуватися</a:t>
            </a:r>
            <a:r>
              <a:rPr lang="ru-RU" sz="2000" dirty="0"/>
              <a:t> в </a:t>
            </a:r>
            <a:r>
              <a:rPr lang="ru-RU" sz="2000" dirty="0" err="1"/>
              <a:t>темряві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i="1" dirty="0" err="1"/>
              <a:t>Інфрачервоні</a:t>
            </a:r>
            <a:r>
              <a:rPr lang="ru-RU" sz="2000" i="1" dirty="0"/>
              <a:t> </a:t>
            </a:r>
            <a:r>
              <a:rPr lang="ru-RU" sz="2000" i="1" dirty="0" err="1"/>
              <a:t>промені</a:t>
            </a:r>
            <a:r>
              <a:rPr lang="ru-RU" sz="2000" i="1" dirty="0"/>
              <a:t> </a:t>
            </a:r>
            <a:r>
              <a:rPr lang="ru-RU" sz="2000" dirty="0" err="1"/>
              <a:t>випромінюються</a:t>
            </a:r>
            <a:r>
              <a:rPr lang="ru-RU" sz="2000" dirty="0"/>
              <a:t> </a:t>
            </a:r>
            <a:r>
              <a:rPr lang="ru-RU" sz="2000" dirty="0" err="1"/>
              <a:t>всіма</a:t>
            </a:r>
            <a:r>
              <a:rPr lang="ru-RU" sz="2000" dirty="0"/>
              <a:t> </a:t>
            </a:r>
            <a:r>
              <a:rPr lang="ru-RU" sz="2000" dirty="0" err="1"/>
              <a:t>тілами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температуру </a:t>
            </a:r>
            <a:r>
              <a:rPr lang="ru-RU" sz="2000" dirty="0" err="1"/>
              <a:t>вищу</a:t>
            </a:r>
            <a:r>
              <a:rPr lang="ru-RU" sz="2000" dirty="0"/>
              <a:t> за </a:t>
            </a:r>
            <a:r>
              <a:rPr lang="ru-RU" sz="2000" dirty="0" err="1"/>
              <a:t>абсолютний</a:t>
            </a:r>
            <a:r>
              <a:rPr lang="ru-RU" sz="2000" dirty="0"/>
              <a:t> нуль, максимум </a:t>
            </a:r>
            <a:r>
              <a:rPr lang="ru-RU" sz="2000" dirty="0" err="1"/>
              <a:t>інтенсивності</a:t>
            </a:r>
            <a:r>
              <a:rPr lang="ru-RU" sz="2000" dirty="0"/>
              <a:t> </a:t>
            </a:r>
            <a:r>
              <a:rPr lang="ru-RU" sz="2000" dirty="0" err="1"/>
              <a:t>випромінювання</a:t>
            </a:r>
            <a:r>
              <a:rPr lang="ru-RU" sz="2000" dirty="0"/>
              <a:t> </a:t>
            </a:r>
            <a:r>
              <a:rPr lang="ru-RU" sz="2000" dirty="0" err="1"/>
              <a:t>залежить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температури</a:t>
            </a:r>
            <a:r>
              <a:rPr lang="ru-RU" sz="2000" dirty="0"/>
              <a:t>. При </a:t>
            </a:r>
            <a:r>
              <a:rPr lang="ru-RU" sz="2000" dirty="0" err="1"/>
              <a:t>підвищенні</a:t>
            </a:r>
            <a:r>
              <a:rPr lang="ru-RU" sz="2000" dirty="0"/>
              <a:t> </a:t>
            </a:r>
            <a:r>
              <a:rPr lang="ru-RU" sz="2000" dirty="0" err="1"/>
              <a:t>температури</a:t>
            </a:r>
            <a:r>
              <a:rPr lang="ru-RU" sz="2000" dirty="0"/>
              <a:t> максимум </a:t>
            </a:r>
            <a:r>
              <a:rPr lang="ru-RU" sz="2000" dirty="0" err="1"/>
              <a:t>зміщується</a:t>
            </a:r>
            <a:r>
              <a:rPr lang="ru-RU" sz="2000" dirty="0"/>
              <a:t> в </a:t>
            </a:r>
            <a:r>
              <a:rPr lang="ru-RU" sz="2000" dirty="0" err="1"/>
              <a:t>бік</a:t>
            </a:r>
            <a:r>
              <a:rPr lang="ru-RU" sz="2000" dirty="0"/>
              <a:t> </a:t>
            </a:r>
            <a:r>
              <a:rPr lang="ru-RU" sz="2000" dirty="0" err="1"/>
              <a:t>коротших</a:t>
            </a:r>
            <a:r>
              <a:rPr lang="ru-RU" sz="2000" dirty="0"/>
              <a:t> </a:t>
            </a:r>
            <a:r>
              <a:rPr lang="ru-RU" sz="2000" dirty="0" err="1"/>
              <a:t>хвиль</a:t>
            </a:r>
            <a:r>
              <a:rPr lang="ru-RU" sz="2000" dirty="0"/>
              <a:t>, </a:t>
            </a:r>
            <a:r>
              <a:rPr lang="ru-RU" sz="2000" dirty="0" err="1"/>
              <a:t>тобто</a:t>
            </a:r>
            <a:r>
              <a:rPr lang="ru-RU" sz="2000" dirty="0"/>
              <a:t> в </a:t>
            </a:r>
            <a:r>
              <a:rPr lang="ru-RU" sz="2000" dirty="0" err="1"/>
              <a:t>напрямку</a:t>
            </a:r>
            <a:r>
              <a:rPr lang="ru-RU" sz="2000" dirty="0"/>
              <a:t> видимого </a:t>
            </a:r>
            <a:r>
              <a:rPr lang="ru-RU" sz="2000" dirty="0" err="1"/>
              <a:t>діапазону</a:t>
            </a:r>
            <a:r>
              <a:rPr lang="ru-RU" sz="2000" dirty="0"/>
              <a:t>. У </a:t>
            </a:r>
            <a:r>
              <a:rPr lang="ru-RU" sz="2000" dirty="0" err="1"/>
              <a:t>зв'язку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залежністю</a:t>
            </a:r>
            <a:r>
              <a:rPr lang="ru-RU" sz="2000" dirty="0"/>
              <a:t> спектру та </a:t>
            </a:r>
            <a:r>
              <a:rPr lang="ru-RU" sz="2000" dirty="0" err="1"/>
              <a:t>інтенсивності</a:t>
            </a:r>
            <a:r>
              <a:rPr lang="ru-RU" sz="2000" dirty="0"/>
              <a:t> </a:t>
            </a:r>
            <a:r>
              <a:rPr lang="ru-RU" sz="2000" dirty="0" err="1"/>
              <a:t>інфрачервоного</a:t>
            </a:r>
            <a:r>
              <a:rPr lang="ru-RU" sz="2000" dirty="0"/>
              <a:t> </a:t>
            </a:r>
            <a:r>
              <a:rPr lang="ru-RU" sz="2000" dirty="0" err="1"/>
              <a:t>випромінювання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температури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часто </a:t>
            </a:r>
            <a:r>
              <a:rPr lang="ru-RU" sz="2000" dirty="0" err="1"/>
              <a:t>називають</a:t>
            </a:r>
            <a:r>
              <a:rPr lang="ru-RU" sz="2000" dirty="0"/>
              <a:t> </a:t>
            </a:r>
            <a:r>
              <a:rPr lang="ru-RU" sz="2000" dirty="0" err="1"/>
              <a:t>тепловим</a:t>
            </a:r>
            <a:r>
              <a:rPr lang="ru-RU" sz="2000" dirty="0"/>
              <a:t> </a:t>
            </a:r>
            <a:r>
              <a:rPr lang="ru-RU" sz="2000" dirty="0" err="1"/>
              <a:t>випромінюванням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dirty="0" err="1"/>
              <a:t>Приблизно</a:t>
            </a:r>
            <a:r>
              <a:rPr lang="ru-RU" sz="2000" dirty="0"/>
              <a:t> 52% </a:t>
            </a:r>
            <a:r>
              <a:rPr lang="ru-RU" sz="2000" dirty="0" err="1"/>
              <a:t>загальної</a:t>
            </a:r>
            <a:r>
              <a:rPr lang="ru-RU" sz="2000" dirty="0"/>
              <a:t> </a:t>
            </a:r>
            <a:r>
              <a:rPr lang="ru-RU" sz="2000" dirty="0" err="1"/>
              <a:t>інтенсивності</a:t>
            </a:r>
            <a:r>
              <a:rPr lang="ru-RU" sz="2000" dirty="0"/>
              <a:t> </a:t>
            </a:r>
            <a:r>
              <a:rPr lang="ru-RU" sz="2000" dirty="0" err="1"/>
              <a:t>випромінювання</a:t>
            </a:r>
            <a:r>
              <a:rPr lang="ru-RU" sz="2000" dirty="0"/>
              <a:t> </a:t>
            </a:r>
            <a:r>
              <a:rPr lang="ru-RU" sz="2000" dirty="0" err="1"/>
              <a:t>Сонця</a:t>
            </a:r>
            <a:r>
              <a:rPr lang="ru-RU" sz="2000" dirty="0"/>
              <a:t> над </a:t>
            </a:r>
            <a:r>
              <a:rPr lang="ru-RU" sz="2000" dirty="0" err="1"/>
              <a:t>поверхнею</a:t>
            </a:r>
            <a:r>
              <a:rPr lang="ru-RU" sz="2000" dirty="0"/>
              <a:t> моря в </a:t>
            </a:r>
            <a:r>
              <a:rPr lang="ru-RU" sz="2000" dirty="0" err="1"/>
              <a:t>сонячний</a:t>
            </a:r>
            <a:r>
              <a:rPr lang="ru-RU" sz="2000" dirty="0"/>
              <a:t> день </a:t>
            </a:r>
            <a:r>
              <a:rPr lang="ru-RU" sz="2000" dirty="0" err="1"/>
              <a:t>припадає</a:t>
            </a:r>
            <a:r>
              <a:rPr lang="ru-RU" sz="2000" dirty="0"/>
              <a:t> на </a:t>
            </a:r>
            <a:r>
              <a:rPr lang="ru-RU" sz="2000" dirty="0" err="1"/>
              <a:t>інфрачервоний</a:t>
            </a:r>
            <a:r>
              <a:rPr lang="ru-RU" sz="2000" dirty="0"/>
              <a:t> </a:t>
            </a:r>
            <a:r>
              <a:rPr lang="ru-RU" sz="2000" dirty="0" err="1"/>
              <a:t>діапазон</a:t>
            </a:r>
            <a:r>
              <a:rPr lang="ru-RU" sz="2000" dirty="0" smtClean="0"/>
              <a:t>.</a:t>
            </a:r>
          </a:p>
          <a:p>
            <a:r>
              <a:rPr lang="uk-UA" sz="2000" dirty="0" smtClean="0"/>
              <a:t>Приймачами інфрачервоних променів є термометри, фоторезистори та тварини. </a:t>
            </a:r>
            <a:endParaRPr lang="ru-RU" sz="20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8316416" y="6309320"/>
            <a:ext cx="720080" cy="360040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777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Видиме </a:t>
            </a:r>
            <a:r>
              <a:rPr lang="uk-U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світло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340768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vi-VN" sz="22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rbel" pitchFamily="34" charset="0"/>
              </a:rPr>
              <a:t>Ви́диме сві́тло — </a:t>
            </a:r>
            <a:r>
              <a:rPr lang="vi-VN" sz="2000" dirty="0">
                <a:latin typeface="Corbel" pitchFamily="34" charset="0"/>
              </a:rPr>
              <a:t>область спектру електромагнітних хвиль, що безпосередньо сприймається людським оком. </a:t>
            </a:r>
            <a:endParaRPr lang="uk-UA" sz="2000" dirty="0" smtClean="0">
              <a:latin typeface="Corbel" pitchFamily="34" charset="0"/>
            </a:endParaRPr>
          </a:p>
          <a:p>
            <a:pPr marL="82296" indent="0">
              <a:buNone/>
            </a:pPr>
            <a:endParaRPr lang="vi-VN" sz="2000" dirty="0">
              <a:latin typeface="Corbel" pitchFamily="34" charset="0"/>
            </a:endParaRPr>
          </a:p>
          <a:p>
            <a:pPr marL="82296" indent="0">
              <a:buNone/>
            </a:pPr>
            <a:r>
              <a:rPr lang="vi-VN" sz="2000" dirty="0">
                <a:latin typeface="Corbel" pitchFamily="34" charset="0"/>
              </a:rPr>
              <a:t>Видимий діапазон відповідає енергії фотонів від 1,7 еВ (червоне світло) </a:t>
            </a:r>
            <a:r>
              <a:rPr lang="vi-VN" sz="2000" dirty="0" smtClean="0">
                <a:latin typeface="Corbel" pitchFamily="34" charset="0"/>
              </a:rPr>
              <a:t>до 3 еВ </a:t>
            </a:r>
            <a:r>
              <a:rPr lang="vi-VN" sz="2000" dirty="0">
                <a:latin typeface="Corbel" pitchFamily="34" charset="0"/>
              </a:rPr>
              <a:t>(фіолетове світло).</a:t>
            </a:r>
            <a:endParaRPr lang="ru-RU" sz="2000" dirty="0">
              <a:latin typeface="Corbe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140968"/>
            <a:ext cx="2555123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01968" y="4438853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Видиме світло досліджував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Ісаак Ньютон у 1672 році.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5085184"/>
            <a:ext cx="76328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Чутливість</a:t>
            </a:r>
            <a:r>
              <a:rPr lang="ru-RU" dirty="0"/>
              <a:t> </a:t>
            </a:r>
            <a:r>
              <a:rPr lang="ru-RU" dirty="0" err="1"/>
              <a:t>людського</a:t>
            </a:r>
            <a:r>
              <a:rPr lang="ru-RU" dirty="0"/>
              <a:t> ока до </a:t>
            </a:r>
            <a:r>
              <a:rPr lang="ru-RU" dirty="0" err="1"/>
              <a:t>хвиль</a:t>
            </a:r>
            <a:r>
              <a:rPr lang="ru-RU" dirty="0"/>
              <a:t> </a:t>
            </a:r>
            <a:r>
              <a:rPr lang="ru-RU" dirty="0" err="1"/>
              <a:t>різної</a:t>
            </a:r>
            <a:r>
              <a:rPr lang="ru-RU" dirty="0"/>
              <a:t> </a:t>
            </a:r>
            <a:r>
              <a:rPr lang="ru-RU" dirty="0" err="1"/>
              <a:t>частоти</a:t>
            </a:r>
            <a:r>
              <a:rPr lang="ru-RU" dirty="0"/>
              <a:t> у видимому </a:t>
            </a:r>
            <a:r>
              <a:rPr lang="ru-RU" dirty="0" err="1"/>
              <a:t>діапазоні</a:t>
            </a:r>
            <a:r>
              <a:rPr lang="ru-RU" dirty="0"/>
              <a:t> </a:t>
            </a:r>
            <a:r>
              <a:rPr lang="ru-RU" dirty="0" err="1"/>
              <a:t>різна</a:t>
            </a:r>
            <a:r>
              <a:rPr lang="ru-RU" dirty="0"/>
              <a:t>. Вона </a:t>
            </a:r>
            <a:r>
              <a:rPr lang="ru-RU" dirty="0" err="1"/>
              <a:t>має</a:t>
            </a:r>
            <a:r>
              <a:rPr lang="ru-RU" dirty="0"/>
              <a:t> максимум у </a:t>
            </a:r>
            <a:r>
              <a:rPr lang="ru-RU" dirty="0" err="1"/>
              <a:t>середині</a:t>
            </a:r>
            <a:r>
              <a:rPr lang="ru-RU" dirty="0"/>
              <a:t> </a:t>
            </a:r>
            <a:r>
              <a:rPr lang="ru-RU" dirty="0" err="1"/>
              <a:t>діапазону</a:t>
            </a:r>
            <a:r>
              <a:rPr lang="ru-RU" dirty="0"/>
              <a:t> (</a:t>
            </a:r>
            <a:r>
              <a:rPr lang="ru-RU" dirty="0" err="1"/>
              <a:t>зелений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) і </a:t>
            </a:r>
            <a:r>
              <a:rPr lang="ru-RU" dirty="0" err="1"/>
              <a:t>зменшується</a:t>
            </a:r>
            <a:r>
              <a:rPr lang="ru-RU" dirty="0"/>
              <a:t> в </a:t>
            </a:r>
            <a:r>
              <a:rPr lang="ru-RU" dirty="0" err="1"/>
              <a:t>напрямках</a:t>
            </a:r>
            <a:r>
              <a:rPr lang="ru-RU" dirty="0"/>
              <a:t> </a:t>
            </a:r>
            <a:r>
              <a:rPr lang="ru-RU" dirty="0" err="1"/>
              <a:t>границь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значить,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</a:t>
            </a:r>
            <a:r>
              <a:rPr lang="ru-RU" dirty="0" err="1"/>
              <a:t>одинакової</a:t>
            </a:r>
            <a:r>
              <a:rPr lang="ru-RU" dirty="0"/>
              <a:t> </a:t>
            </a:r>
            <a:r>
              <a:rPr lang="ru-RU" dirty="0" err="1"/>
              <a:t>інтенсивності</a:t>
            </a:r>
            <a:r>
              <a:rPr lang="ru-RU" dirty="0"/>
              <a:t>, </a:t>
            </a:r>
            <a:r>
              <a:rPr lang="ru-RU" dirty="0" err="1"/>
              <a:t>зелене</a:t>
            </a:r>
            <a:r>
              <a:rPr lang="ru-RU" dirty="0"/>
              <a:t> </a:t>
            </a:r>
            <a:r>
              <a:rPr lang="ru-RU" dirty="0" err="1"/>
              <a:t>джерело</a:t>
            </a:r>
            <a:r>
              <a:rPr lang="ru-RU" dirty="0"/>
              <a:t> </a:t>
            </a:r>
            <a:r>
              <a:rPr lang="ru-RU" dirty="0" err="1"/>
              <a:t>здаватиметься</a:t>
            </a:r>
            <a:r>
              <a:rPr lang="ru-RU" dirty="0"/>
              <a:t> </a:t>
            </a:r>
            <a:r>
              <a:rPr lang="ru-RU" dirty="0" err="1"/>
              <a:t>яскравішим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червоне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блакитне</a:t>
            </a:r>
            <a:r>
              <a:rPr lang="ru-RU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Прямоугольник 6"/>
              <p:cNvSpPr/>
              <p:nvPr/>
            </p:nvSpPr>
            <p:spPr>
              <a:xfrm>
                <a:off x="1215586" y="3430113"/>
                <a:ext cx="4572000" cy="78483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uk-UA" b="1" dirty="0" smtClean="0"/>
                  <a:t>Довжина       </a:t>
                </a:r>
                <a:r>
                  <a:rPr lang="uk-UA" dirty="0" smtClean="0"/>
                  <a:t>770нм </a:t>
                </a:r>
                <a:r>
                  <a:rPr lang="uk-UA" dirty="0"/>
                  <a:t>– </a:t>
                </a:r>
                <a:r>
                  <a:rPr lang="uk-UA" dirty="0" smtClean="0"/>
                  <a:t>380нм</a:t>
                </a:r>
                <a:endParaRPr lang="uk-UA" b="1" dirty="0"/>
              </a:p>
              <a:p>
                <a:r>
                  <a:rPr lang="uk-UA" b="1" dirty="0"/>
                  <a:t>Частота </a:t>
                </a:r>
                <a:r>
                  <a:rPr lang="uk-UA" b="1" dirty="0" smtClean="0"/>
                  <a:t/>
                </a:r>
                <a:r>
                  <a:rPr lang="uk-UA" dirty="0" smtClean="0"/>
                  <a:t>4</a:t>
                </a:r>
                <a:r>
                  <a:rPr lang="uk-UA" dirty="0"/>
                  <a:t>·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>
                            <a:latin typeface="Cambria Math"/>
                          </a:rPr>
                          <m:t>14</m:t>
                        </m:r>
                      </m:sup>
                    </m:sSup>
                  </m:oMath>
                </a14:m>
                <a:r>
                  <a:rPr lang="uk-UA" dirty="0"/>
                  <a:t> - 8·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>
                            <a:latin typeface="Cambria Math"/>
                          </a:rPr>
                          <m:t>14</m:t>
                        </m:r>
                      </m:sup>
                    </m:sSup>
                  </m:oMath>
                </a14:m>
                <a:r>
                  <a:rPr lang="ru-RU" b="1" dirty="0" smtClean="0"/>
                  <a:t/>
                </a:r>
                <a:r>
                  <a:rPr lang="ru-RU" dirty="0" smtClean="0"/>
                  <a:t>Гц</a:t>
                </a:r>
                <a:endParaRPr lang="ru-RU" b="1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586" y="3430113"/>
                <a:ext cx="4572000" cy="784830"/>
              </a:xfrm>
              <a:prstGeom prst="rect">
                <a:avLst/>
              </a:prstGeom>
              <a:blipFill rotWithShape="1">
                <a:blip r:embed="rId3"/>
                <a:stretch>
                  <a:fillRect l="-1067" b="-1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Стрелка влево 8">
            <a:hlinkClick r:id="rId4" action="ppaction://hlinksldjump"/>
          </p:cNvPr>
          <p:cNvSpPr/>
          <p:nvPr/>
        </p:nvSpPr>
        <p:spPr>
          <a:xfrm>
            <a:off x="8316416" y="6309320"/>
            <a:ext cx="720080" cy="360040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514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7062" y="4653136"/>
            <a:ext cx="6880808" cy="158417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uk-UA" sz="2000" dirty="0" smtClean="0"/>
              <a:t>Невидиме світло випромінюють вогонь, сонце, електрична лампочка. А приймачами є око, оптичний прилад та інше. </a:t>
            </a:r>
          </a:p>
          <a:p>
            <a:pPr marL="82296" indent="0">
              <a:buNone/>
            </a:pPr>
            <a:r>
              <a:rPr lang="uk-UA" sz="2000" dirty="0" smtClean="0"/>
              <a:t>Тому видиме світло застосовують в медицині, а саме в оптиці.  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46119184"/>
              </p:ext>
            </p:extLst>
          </p:nvPr>
        </p:nvGraphicFramePr>
        <p:xfrm>
          <a:off x="1259632" y="359165"/>
          <a:ext cx="5400600" cy="3853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8162"/>
                <a:gridCol w="1062118"/>
                <a:gridCol w="1224136"/>
                <a:gridCol w="1656184"/>
              </a:tblGrid>
              <a:tr h="481263">
                <a:tc>
                  <a:txBody>
                    <a:bodyPr/>
                    <a:lstStyle/>
                    <a:p>
                      <a:r>
                        <a:rPr lang="uk-UA" sz="1400" b="0" dirty="0" smtClean="0"/>
                        <a:t>Колір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Діапазон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довжини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хвиль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нм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Діапазон</a:t>
                      </a:r>
                      <a:r>
                        <a:rPr lang="ru-RU" sz="1400" dirty="0" smtClean="0"/>
                        <a:t> частот, ТГц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Діапазон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енергії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фотонів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еВ</a:t>
                      </a:r>
                      <a:endParaRPr lang="ru-RU" sz="1400" dirty="0"/>
                    </a:p>
                  </a:txBody>
                  <a:tcPr/>
                </a:tc>
              </a:tr>
              <a:tr h="423739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Фіолетовий</a:t>
                      </a:r>
                      <a:endParaRPr lang="ru-RU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380—440</a:t>
                      </a:r>
                      <a:endParaRPr lang="ru-RU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790—680</a:t>
                      </a:r>
                      <a:endParaRPr lang="ru-RU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2,82—3,26</a:t>
                      </a:r>
                      <a:endParaRPr lang="ru-RU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423739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Синій</a:t>
                      </a:r>
                      <a:endParaRPr lang="ru-RU" sz="16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440—485</a:t>
                      </a:r>
                      <a:endParaRPr lang="ru-RU" sz="16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680—620	</a:t>
                      </a:r>
                      <a:endParaRPr lang="ru-RU" sz="16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2,56—2,82</a:t>
                      </a:r>
                      <a:endParaRPr lang="ru-RU" sz="16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423739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Блакитний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485—500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620—600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2,48—2,56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3739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Зелений</a:t>
                      </a:r>
                      <a:endParaRPr lang="ru-RU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500—565</a:t>
                      </a:r>
                      <a:endParaRPr lang="ru-RU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600—530	</a:t>
                      </a:r>
                      <a:endParaRPr lang="ru-RU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2,19—2,48</a:t>
                      </a:r>
                      <a:endParaRPr lang="ru-RU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23739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Жовтий</a:t>
                      </a:r>
                      <a:endParaRPr lang="ru-RU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565—590	</a:t>
                      </a:r>
                      <a:endParaRPr lang="ru-RU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530—510</a:t>
                      </a:r>
                      <a:endParaRPr lang="ru-RU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2,10—2,19</a:t>
                      </a:r>
                      <a:endParaRPr lang="ru-RU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423739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Оранжевий</a:t>
                      </a:r>
                      <a:endParaRPr lang="ru-RU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590—625</a:t>
                      </a:r>
                      <a:endParaRPr lang="ru-RU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510—480</a:t>
                      </a:r>
                      <a:endParaRPr lang="ru-RU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1,98—2,10</a:t>
                      </a:r>
                      <a:endParaRPr lang="ru-RU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423739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Червоний</a:t>
                      </a:r>
                      <a:endParaRPr lang="ru-RU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625—740</a:t>
                      </a:r>
                      <a:endParaRPr lang="ru-RU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480—400</a:t>
                      </a:r>
                      <a:endParaRPr lang="ru-RU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1,68—1,98</a:t>
                      </a:r>
                      <a:endParaRPr lang="ru-RU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72949" y="1988840"/>
            <a:ext cx="19686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Спектр видимого </a:t>
            </a:r>
            <a:endParaRPr lang="ru-RU" dirty="0" smtClean="0"/>
          </a:p>
          <a:p>
            <a:r>
              <a:rPr lang="ru-RU" dirty="0" err="1" smtClean="0"/>
              <a:t>випромінювання</a:t>
            </a:r>
            <a:endParaRPr lang="ru-RU" dirty="0"/>
          </a:p>
        </p:txBody>
      </p:sp>
      <p:sp>
        <p:nvSpPr>
          <p:cNvPr id="6" name="Стрелка влево 5">
            <a:hlinkClick r:id="rId2" action="ppaction://hlinksldjump"/>
          </p:cNvPr>
          <p:cNvSpPr/>
          <p:nvPr/>
        </p:nvSpPr>
        <p:spPr>
          <a:xfrm>
            <a:off x="8316416" y="6309320"/>
            <a:ext cx="720080" cy="360040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459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195</TotalTime>
  <Words>1332</Words>
  <Application>Microsoft Office PowerPoint</Application>
  <PresentationFormat>Экран (4:3)</PresentationFormat>
  <Paragraphs>172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Солнцестояние</vt:lpstr>
      <vt:lpstr>Тема Office</vt:lpstr>
      <vt:lpstr>Шкала електромагнітних  хвиль</vt:lpstr>
      <vt:lpstr>Слайд 2</vt:lpstr>
      <vt:lpstr>Слайд 3</vt:lpstr>
      <vt:lpstr>Радіохвилі </vt:lpstr>
      <vt:lpstr>Слайд 5</vt:lpstr>
      <vt:lpstr>Інфрачервоні хвилі</vt:lpstr>
      <vt:lpstr>Слайд 7</vt:lpstr>
      <vt:lpstr>Видиме світло</vt:lpstr>
      <vt:lpstr>Слайд 9</vt:lpstr>
      <vt:lpstr> Ультрафіолетове світло </vt:lpstr>
      <vt:lpstr>Слайд 11</vt:lpstr>
      <vt:lpstr> Рентгенівські хвилі </vt:lpstr>
      <vt:lpstr>Слайд 13</vt:lpstr>
      <vt:lpstr>Гамма хвилі</vt:lpstr>
      <vt:lpstr>Слайд 15</vt:lpstr>
      <vt:lpstr>Властивості електромагнітних хвиль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Олена Володимиривна</cp:lastModifiedBy>
  <cp:revision>29</cp:revision>
  <dcterms:created xsi:type="dcterms:W3CDTF">2013-01-24T18:10:25Z</dcterms:created>
  <dcterms:modified xsi:type="dcterms:W3CDTF">2013-01-29T08:19:58Z</dcterms:modified>
</cp:coreProperties>
</file>